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6" r:id="rId3"/>
  </p:sldMasterIdLst>
  <p:sldIdLst>
    <p:sldId id="256" r:id="rId4"/>
    <p:sldId id="257" r:id="rId5"/>
    <p:sldId id="275" r:id="rId6"/>
    <p:sldId id="276" r:id="rId7"/>
    <p:sldId id="272" r:id="rId8"/>
    <p:sldId id="277" r:id="rId9"/>
    <p:sldId id="258" r:id="rId10"/>
    <p:sldId id="259" r:id="rId11"/>
    <p:sldId id="260" r:id="rId12"/>
    <p:sldId id="261" r:id="rId13"/>
    <p:sldId id="273" r:id="rId14"/>
    <p:sldId id="274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694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re tittel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80" y="6261062"/>
            <a:ext cx="2150526" cy="2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7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re tittel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243" y="6271404"/>
            <a:ext cx="2380448" cy="25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48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omt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80" y="6261062"/>
            <a:ext cx="2150526" cy="2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83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166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532268"/>
            <a:ext cx="6858000" cy="763133"/>
          </a:xfrm>
        </p:spPr>
        <p:txBody>
          <a:bodyPr>
            <a:normAutofit/>
          </a:bodyPr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Overskrift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556658"/>
            <a:ext cx="6858000" cy="41692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dirty="0"/>
              <a:t>Tekst </a:t>
            </a:r>
          </a:p>
        </p:txBody>
      </p:sp>
    </p:spTree>
    <p:extLst>
      <p:ext uri="{BB962C8B-B14F-4D97-AF65-F5344CB8AC3E}">
        <p14:creationId xmlns:p14="http://schemas.microsoft.com/office/powerpoint/2010/main" val="3736315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1151165" y="772886"/>
            <a:ext cx="6858000" cy="509451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dirty="0"/>
              <a:t>Tekst </a:t>
            </a:r>
          </a:p>
        </p:txBody>
      </p:sp>
    </p:spTree>
    <p:extLst>
      <p:ext uri="{BB962C8B-B14F-4D97-AF65-F5344CB8AC3E}">
        <p14:creationId xmlns:p14="http://schemas.microsoft.com/office/powerpoint/2010/main" val="2716228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21410" y="1292842"/>
            <a:ext cx="7886700" cy="4351338"/>
          </a:xfrm>
        </p:spPr>
        <p:txBody>
          <a:bodyPr/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144401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1143000" y="532268"/>
            <a:ext cx="6858000" cy="763133"/>
          </a:xfrm>
        </p:spPr>
        <p:txBody>
          <a:bodyPr>
            <a:normAutofit/>
          </a:bodyPr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Overskrift</a:t>
            </a:r>
          </a:p>
        </p:txBody>
      </p:sp>
      <p:sp>
        <p:nvSpPr>
          <p:cNvPr id="6" name="Plassholder f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0" y="1556658"/>
            <a:ext cx="6858000" cy="41692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dirty="0"/>
              <a:t>Tekst </a:t>
            </a:r>
          </a:p>
        </p:txBody>
      </p:sp>
    </p:spTree>
    <p:extLst>
      <p:ext uri="{BB962C8B-B14F-4D97-AF65-F5344CB8AC3E}">
        <p14:creationId xmlns:p14="http://schemas.microsoft.com/office/powerpoint/2010/main" val="319049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1151165" y="772886"/>
            <a:ext cx="6858000" cy="509451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b-NO" dirty="0"/>
              <a:t>Tekst </a:t>
            </a:r>
          </a:p>
        </p:txBody>
      </p:sp>
    </p:spTree>
    <p:extLst>
      <p:ext uri="{BB962C8B-B14F-4D97-AF65-F5344CB8AC3E}">
        <p14:creationId xmlns:p14="http://schemas.microsoft.com/office/powerpoint/2010/main" val="1007206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Tekst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623888" y="435429"/>
            <a:ext cx="7886700" cy="3962400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8824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4157" y="671740"/>
            <a:ext cx="78867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07083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59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2091690" y="2118361"/>
            <a:ext cx="4794885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nb-NO" sz="1800" dirty="0"/>
              <a:t>23 500 medlemmer – og vi øker!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nb-NO" sz="1800" dirty="0"/>
              <a:t>Grunnlagt i 1914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nb-NO" sz="1800" dirty="0"/>
              <a:t>Norges eldste og største natur- og miljøvernorganisasjon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nb-NO" sz="1800" dirty="0"/>
              <a:t>Silje Ask Lundberg er leder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nb-NO" sz="1800" dirty="0"/>
              <a:t>Landsdekkende, demokratisk organisasjon, med fylkeslag og rundt 80 lokallag over hele landet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SzPct val="80000"/>
              <a:buFont typeface="Arial" panose="020B0604020202020204" pitchFamily="34" charset="0"/>
              <a:buChar char="•"/>
            </a:pPr>
            <a:r>
              <a:rPr lang="nb-NO" sz="1800" dirty="0"/>
              <a:t>Miljøagentene og Natur og Ungdom er barne- og ungdomsorganisasjonene</a:t>
            </a:r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7" y="1085213"/>
            <a:ext cx="6616460" cy="6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3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293962" y="2562286"/>
            <a:ext cx="4794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500"/>
              </a:spcBef>
              <a:spcAft>
                <a:spcPts val="500"/>
              </a:spcAft>
              <a:buSzPct val="80000"/>
              <a:buFont typeface="Arial" panose="020B0604020202020204" pitchFamily="34" charset="0"/>
              <a:buNone/>
            </a:pPr>
            <a:r>
              <a:rPr lang="nb-NO" sz="3200" b="1" dirty="0"/>
              <a:t>Bli medlem i dag du også!</a:t>
            </a:r>
          </a:p>
        </p:txBody>
      </p:sp>
      <p:sp>
        <p:nvSpPr>
          <p:cNvPr id="4" name="TekstSylinder 3"/>
          <p:cNvSpPr txBox="1"/>
          <p:nvPr userDrawn="1"/>
        </p:nvSpPr>
        <p:spPr>
          <a:xfrm>
            <a:off x="1293961" y="3147061"/>
            <a:ext cx="613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/>
              <a:t>Send SMS</a:t>
            </a:r>
            <a:r>
              <a:rPr lang="nb-NO" sz="3600" baseline="0" dirty="0"/>
              <a:t> med </a:t>
            </a:r>
            <a:r>
              <a:rPr lang="nb-NO" sz="3600" b="1" baseline="0" dirty="0">
                <a:solidFill>
                  <a:srgbClr val="59A027"/>
                </a:solidFill>
              </a:rPr>
              <a:t>NATUR</a:t>
            </a:r>
            <a:r>
              <a:rPr lang="nb-NO" sz="3600" baseline="0" dirty="0"/>
              <a:t> til </a:t>
            </a:r>
            <a:r>
              <a:rPr lang="nb-NO" sz="3600" b="1" kern="1200" baseline="0" dirty="0">
                <a:solidFill>
                  <a:srgbClr val="59A027"/>
                </a:solidFill>
                <a:latin typeface="+mn-lt"/>
                <a:ea typeface="+mn-ea"/>
                <a:cs typeface="+mn-cs"/>
              </a:rPr>
              <a:t>2377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2" y="1226889"/>
            <a:ext cx="6616460" cy="69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2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omt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80" y="6261062"/>
            <a:ext cx="2150526" cy="2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3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Overskrift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104" y="6311899"/>
            <a:ext cx="2458246" cy="25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72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76" r:id="rId2"/>
    <p:sldLayoutId id="2147483677" r:id="rId3"/>
    <p:sldLayoutId id="2147483695" r:id="rId4"/>
    <p:sldLayoutId id="2147483691" r:id="rId5"/>
    <p:sldLayoutId id="2147483692" r:id="rId6"/>
    <p:sldLayoutId id="214748369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6" name="Rektangel 5"/>
          <p:cNvSpPr/>
          <p:nvPr userDrawn="1"/>
        </p:nvSpPr>
        <p:spPr>
          <a:xfrm>
            <a:off x="-1" y="6340308"/>
            <a:ext cx="6176514" cy="336537"/>
          </a:xfrm>
          <a:prstGeom prst="rect">
            <a:avLst/>
          </a:prstGeom>
          <a:solidFill>
            <a:srgbClr val="59A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50" y="6355029"/>
            <a:ext cx="2820841" cy="29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2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662" r:id="rId3"/>
    <p:sldLayoutId id="21474836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rmat.no/" TargetMode="External"/><Relationship Id="rId2" Type="http://schemas.openxmlformats.org/officeDocument/2006/relationships/hyperlink" Target="https://www.frivillighetnorge.no/no/inkludering/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bua.io/" TargetMode="External"/><Relationship Id="rId4" Type="http://schemas.openxmlformats.org/officeDocument/2006/relationships/hyperlink" Target="https://www.norskfriluftsliv.no/flerkulturelt-friluftsliv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3B7D1192-EC71-44AF-9922-B6953E0D73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13" y="1292225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b-NO" sz="4800" dirty="0"/>
              <a:t>En inkluderende organisasjon</a:t>
            </a:r>
          </a:p>
          <a:p>
            <a:pPr marL="0" indent="0" algn="ctr">
              <a:buNone/>
            </a:pPr>
            <a:endParaRPr lang="nb-NO" sz="4000" dirty="0"/>
          </a:p>
          <a:p>
            <a:pPr marL="0" indent="0" algn="ctr">
              <a:buNone/>
            </a:pPr>
            <a:r>
              <a:rPr lang="nb-NO" dirty="0"/>
              <a:t>Workshop for Naturvernforbundet</a:t>
            </a:r>
          </a:p>
        </p:txBody>
      </p:sp>
    </p:spTree>
    <p:extLst>
      <p:ext uri="{BB962C8B-B14F-4D97-AF65-F5344CB8AC3E}">
        <p14:creationId xmlns:p14="http://schemas.microsoft.com/office/powerpoint/2010/main" val="537942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31EDD-F9A9-4EA4-A9C9-CDA53B7BC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897439"/>
            <a:ext cx="6858000" cy="4169229"/>
          </a:xfrm>
        </p:spPr>
        <p:txBody>
          <a:bodyPr>
            <a:normAutofit/>
          </a:bodyPr>
          <a:lstStyle/>
          <a:p>
            <a:pPr algn="ctr"/>
            <a:r>
              <a:rPr lang="nb-NO" sz="3200" b="1" dirty="0"/>
              <a:t>Gruppeoppgave</a:t>
            </a:r>
          </a:p>
          <a:p>
            <a:pPr algn="ctr"/>
            <a:endParaRPr lang="nb-NO" sz="3200" b="1" dirty="0"/>
          </a:p>
          <a:p>
            <a:pPr algn="ctr"/>
            <a:r>
              <a:rPr lang="nb-NO" sz="2400" dirty="0"/>
              <a:t>Fyll ut spørreundersøkelse: «Er organisasjonen klar til å satse på inkludering?» (del 1 fra Frivillighet Norge)</a:t>
            </a:r>
          </a:p>
          <a:p>
            <a:pPr algn="ctr"/>
            <a:endParaRPr lang="nb-NO" sz="2400" dirty="0"/>
          </a:p>
          <a:p>
            <a:pPr algn="ctr"/>
            <a:r>
              <a:rPr lang="nb-NO" sz="2400" dirty="0"/>
              <a:t>Diskuter resultatene – først i grupper, deretter i plenum</a:t>
            </a:r>
          </a:p>
        </p:txBody>
      </p:sp>
    </p:spTree>
    <p:extLst>
      <p:ext uri="{BB962C8B-B14F-4D97-AF65-F5344CB8AC3E}">
        <p14:creationId xmlns:p14="http://schemas.microsoft.com/office/powerpoint/2010/main" val="2841649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59FEE43-C519-46B2-9978-AF2867FDA5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BE8C4-6BCD-4586-94D8-B9100B114E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FF627-77C2-4808-A4E8-F52E1C063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86" t="14756" r="20582" b="6708"/>
          <a:stretch/>
        </p:blipFill>
        <p:spPr>
          <a:xfrm>
            <a:off x="435935" y="233916"/>
            <a:ext cx="7857460" cy="57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977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30120-3269-4EE9-8DD3-48F04C5725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3554D-52CA-4CB8-9593-4EAB3DE00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9" t="29018" r="21628" b="8346"/>
          <a:stretch/>
        </p:blipFill>
        <p:spPr>
          <a:xfrm>
            <a:off x="631119" y="939968"/>
            <a:ext cx="7881761" cy="478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191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A2B47E-DCCF-444F-8DCC-1724AF48DA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nb-NO" dirty="0"/>
              <a:t>En inkluderende organisasjon må ha fokus på: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2F47F-ACBC-4A3D-9FD3-98A0635256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953" y="1556658"/>
            <a:ext cx="7974419" cy="4169229"/>
          </a:xfrm>
        </p:spPr>
        <p:txBody>
          <a:bodyPr/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Aktører </a:t>
            </a:r>
            <a:r>
              <a:rPr lang="nb-NO" sz="2000" dirty="0"/>
              <a:t>(Hvem er relevante personer å samarbeide med?)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Formell struktur </a:t>
            </a:r>
            <a:r>
              <a:rPr lang="nb-NO" sz="2000" dirty="0"/>
              <a:t>(Retningslinjer, styringsdokumenter, vedtekter)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Uformell struktur </a:t>
            </a:r>
            <a:r>
              <a:rPr lang="nb-NO" sz="2000" dirty="0"/>
              <a:t>(Holdninger, praksis, oppfatninger)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Kommunikasjon </a:t>
            </a:r>
            <a:r>
              <a:rPr lang="nb-NO" sz="2000" dirty="0"/>
              <a:t>(Språkbruk, formuleringer, forkortelser)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6003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043828-D831-47D6-B609-A655E7DA5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Hvordan inkludere flere?</a:t>
            </a:r>
          </a:p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30805-6EF0-4891-8A70-7B138DE5D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2400" dirty="0"/>
              <a:t>1. Ha inkluderende språk og kommunikasjon</a:t>
            </a:r>
          </a:p>
          <a:p>
            <a:pPr marL="457200" indent="-457200">
              <a:buFont typeface="+mj-lt"/>
              <a:buAutoNum type="arabicPeriod"/>
            </a:pPr>
            <a:endParaRPr lang="nb-NO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Når dere inviterer til arrangementer, bruk enkelt og tydelig språk. Gjør det tydelig om det er åpent for alle, og forklar hva som skal skje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Send helst ut invitasjoner og informasjon på flere språk – en kort setning på engelsk er bedre enn ingenting. Er det noen i lokallaget som snakker flere språk som kan hjelpe?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463480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043828-D831-47D6-B609-A655E7DA5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Hvordan inkludere flere?</a:t>
            </a:r>
          </a:p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30805-6EF0-4891-8A70-7B138DE5D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2400" dirty="0"/>
              <a:t>2. Sørg for at alle trives på møtene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Unngå vanskelig språk på møter, rigide møteregler, eller ekskluderende hersketeknikker som favoriserer erfarne medlemmer.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Ta godt vare på nye medlemmer på sine første møter. Introduser dem for andre, snakk med dem, og forklar dem hva som foregår.</a:t>
            </a:r>
          </a:p>
        </p:txBody>
      </p:sp>
    </p:spTree>
    <p:extLst>
      <p:ext uri="{BB962C8B-B14F-4D97-AF65-F5344CB8AC3E}">
        <p14:creationId xmlns:p14="http://schemas.microsoft.com/office/powerpoint/2010/main" val="3625463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043828-D831-47D6-B609-A655E7DA5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Hvordan inkludere flere?</a:t>
            </a:r>
          </a:p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30805-6EF0-4891-8A70-7B138DE5D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2400" dirty="0"/>
              <a:t>2. Lag tydelige rammer for alkoholbruk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Alkoholbruk kan virke ekskluderende. Diskuter om (og i så fall når) alkohol er akseptabelt i organisasjonssammenheng.</a:t>
            </a:r>
          </a:p>
        </p:txBody>
      </p:sp>
    </p:spTree>
    <p:extLst>
      <p:ext uri="{BB962C8B-B14F-4D97-AF65-F5344CB8AC3E}">
        <p14:creationId xmlns:p14="http://schemas.microsoft.com/office/powerpoint/2010/main" val="51002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043828-D831-47D6-B609-A655E7DA5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Hvordan inkludere flere?</a:t>
            </a:r>
          </a:p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30805-6EF0-4891-8A70-7B138DE5D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2400" dirty="0"/>
              <a:t>3. Tilpass tidspunkter for møter og arrangementer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Husk at andre kan ha ulike forpliktelser i forbindelse med f.eks. religiøse høytider. Sørg for god dialog slik at dette blir tatt hensyn til.</a:t>
            </a:r>
          </a:p>
        </p:txBody>
      </p:sp>
    </p:spTree>
    <p:extLst>
      <p:ext uri="{BB962C8B-B14F-4D97-AF65-F5344CB8AC3E}">
        <p14:creationId xmlns:p14="http://schemas.microsoft.com/office/powerpoint/2010/main" val="1340172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043828-D831-47D6-B609-A655E7DA5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Hvordan inkludere flere?</a:t>
            </a:r>
          </a:p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30805-6EF0-4891-8A70-7B138DE5D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2400" dirty="0"/>
              <a:t>4. Mat – tilby flere alternativer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Nye medlemmer er kanskje vegetarianere/veganere, spiser halal, eller annet. Ha alternativer tilgjengelig slik at det ikke oppfattes som et problem, og spør nye medlemmer hva de kan spise.</a:t>
            </a:r>
          </a:p>
        </p:txBody>
      </p:sp>
    </p:spTree>
    <p:extLst>
      <p:ext uri="{BB962C8B-B14F-4D97-AF65-F5344CB8AC3E}">
        <p14:creationId xmlns:p14="http://schemas.microsoft.com/office/powerpoint/2010/main" val="15707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043828-D831-47D6-B609-A655E7DA5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Hvordan inkludere flere?</a:t>
            </a:r>
          </a:p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30805-6EF0-4891-8A70-7B138DE5D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2400" dirty="0"/>
              <a:t>5. Ha lavterskel-aktiviteter (veldig lav terskel)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Vi overvurderer ofte erfaringen til nye medlemmer. Å gå en halvtimes tur på skogsbilvei er ofte mer enn nok for mange. Jo lettere, jo bedre.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Gi tydelige råd om bekledning og utstyr, og hvor det eventuelt kan lånes.</a:t>
            </a:r>
          </a:p>
        </p:txBody>
      </p:sp>
    </p:spTree>
    <p:extLst>
      <p:ext uri="{BB962C8B-B14F-4D97-AF65-F5344CB8AC3E}">
        <p14:creationId xmlns:p14="http://schemas.microsoft.com/office/powerpoint/2010/main" val="163524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54E6A31-C7C6-45EB-A76A-954A732B7B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Oversikt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A7BA8-C179-4274-BE81-7DAA1E6DF5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/>
              <a:t>Hvorfor inkludere flere? Hva har naturen å gjøre med inkludering?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Gruppeoppgave: Er organisasjonen klar til å satse på inkludering?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Hvordan inkludere flere?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/>
              <a:t>Gruppeoppgave: Konkrete tiltak</a:t>
            </a:r>
          </a:p>
          <a:p>
            <a:pPr marL="457200" indent="-457200">
              <a:buFont typeface="+mj-lt"/>
              <a:buAutoNum type="arabicPeriod"/>
            </a:pPr>
            <a:endParaRPr lang="nb-NO" dirty="0"/>
          </a:p>
          <a:p>
            <a:pPr marL="457200" indent="-457200">
              <a:buFont typeface="+mj-lt"/>
              <a:buAutoNum type="arabicPeriod"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36914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9043828-D831-47D6-B609-A655E7DA5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Hvordan inkludere flere?</a:t>
            </a:r>
          </a:p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230805-6EF0-4891-8A70-7B138DE5D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sz="2400" dirty="0"/>
              <a:t>5. Nå ut til spesifikke miljøer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Hvordan kan vi forvente at noen kommer til vårt lokallag uten å vite at tilbudet eksisterer, eller uten å ha møtt noen som er med?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Møt opp personlig og snakk med dem, eller inviter nøkkelpersoner til et møte.</a:t>
            </a:r>
          </a:p>
        </p:txBody>
      </p:sp>
    </p:spTree>
    <p:extLst>
      <p:ext uri="{BB962C8B-B14F-4D97-AF65-F5344CB8AC3E}">
        <p14:creationId xmlns:p14="http://schemas.microsoft.com/office/powerpoint/2010/main" val="857381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531EDD-F9A9-4EA4-A9C9-CDA53B7BC1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3000" y="897439"/>
            <a:ext cx="6858000" cy="4169229"/>
          </a:xfrm>
        </p:spPr>
        <p:txBody>
          <a:bodyPr>
            <a:normAutofit/>
          </a:bodyPr>
          <a:lstStyle/>
          <a:p>
            <a:pPr algn="ctr"/>
            <a:r>
              <a:rPr lang="nb-NO" sz="3200" b="1" dirty="0"/>
              <a:t>Gruppeoppgave</a:t>
            </a:r>
          </a:p>
          <a:p>
            <a:pPr algn="ctr"/>
            <a:endParaRPr lang="nb-NO" sz="3200" b="1" dirty="0"/>
          </a:p>
          <a:p>
            <a:pPr algn="ctr"/>
            <a:r>
              <a:rPr lang="nb-NO" sz="2400" dirty="0"/>
              <a:t>Hvilke konkrete tiltak kan vi gjøre for å inkludere flere ulike typer mennesker i vårt lokallag?</a:t>
            </a:r>
          </a:p>
          <a:p>
            <a:pPr algn="ctr"/>
            <a:endParaRPr lang="nb-NO" sz="2400" dirty="0"/>
          </a:p>
          <a:p>
            <a:pPr marL="457200" indent="-457200" algn="ctr">
              <a:buAutoNum type="arabicPeriod"/>
            </a:pPr>
            <a:r>
              <a:rPr lang="nb-NO" sz="2400" dirty="0"/>
              <a:t>Idémyldring i grupper</a:t>
            </a:r>
          </a:p>
          <a:p>
            <a:pPr marL="457200" indent="-457200" algn="ctr">
              <a:buAutoNum type="arabicPeriod"/>
            </a:pPr>
            <a:r>
              <a:rPr lang="nb-NO" sz="2400" dirty="0"/>
              <a:t>Oppsummering i plenum</a:t>
            </a:r>
          </a:p>
          <a:p>
            <a:pPr marL="457200" indent="-457200" algn="ctr">
              <a:buAutoNum type="arabicPeriod"/>
            </a:pPr>
            <a:r>
              <a:rPr lang="nb-NO" sz="2400" dirty="0"/>
              <a:t>Delegering av oppgaver og lage liste over tiltak</a:t>
            </a:r>
          </a:p>
        </p:txBody>
      </p:sp>
    </p:spTree>
    <p:extLst>
      <p:ext uri="{BB962C8B-B14F-4D97-AF65-F5344CB8AC3E}">
        <p14:creationId xmlns:p14="http://schemas.microsoft.com/office/powerpoint/2010/main" val="2877708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111DB51-8AEE-4D06-B9CE-55AE5A6EB7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Ressurser for inkluderingsarbeid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5706-09BD-4025-A7F3-6D32612AFE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Frivillighet Norge: </a:t>
            </a:r>
            <a:r>
              <a:rPr lang="nb-NO" dirty="0">
                <a:hlinkClick r:id="rId2"/>
              </a:rPr>
              <a:t>https://www.frivillighetnorge.no/no/inkludering/</a:t>
            </a:r>
            <a:endParaRPr lang="nb-NO" dirty="0"/>
          </a:p>
          <a:p>
            <a:endParaRPr lang="nb-NO" dirty="0"/>
          </a:p>
          <a:p>
            <a:r>
              <a:rPr lang="nb-NO" dirty="0"/>
              <a:t>Turmat fra hele verden: </a:t>
            </a:r>
          </a:p>
          <a:p>
            <a:r>
              <a:rPr lang="nb-NO" dirty="0">
                <a:hlinkClick r:id="rId3"/>
              </a:rPr>
              <a:t>http://www.turmat.no/</a:t>
            </a:r>
            <a:r>
              <a:rPr lang="nb-NO" dirty="0"/>
              <a:t> </a:t>
            </a:r>
          </a:p>
          <a:p>
            <a:endParaRPr lang="nb-NO" dirty="0"/>
          </a:p>
          <a:p>
            <a:r>
              <a:rPr lang="nb-NO" dirty="0"/>
              <a:t>Norsk Friluftsliv:</a:t>
            </a:r>
          </a:p>
          <a:p>
            <a:r>
              <a:rPr lang="nb-NO" dirty="0">
                <a:hlinkClick r:id="rId4"/>
              </a:rPr>
              <a:t>https://www.norskfriluftsliv.no/flerkulturelt-friluftsliv/</a:t>
            </a:r>
            <a:endParaRPr lang="nb-NO" dirty="0"/>
          </a:p>
          <a:p>
            <a:endParaRPr lang="nb-NO" dirty="0"/>
          </a:p>
          <a:p>
            <a:r>
              <a:rPr lang="nb-NO" dirty="0"/>
              <a:t>Utlån av utstyr:</a:t>
            </a:r>
          </a:p>
          <a:p>
            <a:r>
              <a:rPr lang="nb-NO" dirty="0">
                <a:hlinkClick r:id="rId5"/>
              </a:rPr>
              <a:t>https://www.bua.io/</a:t>
            </a:r>
            <a:r>
              <a:rPr lang="nb-NO" dirty="0"/>
              <a:t>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46381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EB560C8-8B04-4B45-A402-E47D179F6B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Fra Naturvernforbundets prinsipprogram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F15C5-8693-40FA-9C10-CA0603EC8D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4912" y="1499190"/>
            <a:ext cx="7634177" cy="4226697"/>
          </a:xfrm>
        </p:spPr>
        <p:txBody>
          <a:bodyPr/>
          <a:lstStyle/>
          <a:p>
            <a:pPr algn="ctr"/>
            <a:r>
              <a:rPr lang="nb-NO" dirty="0"/>
              <a:t>Naturvernforbundet skal jobbe for å få </a:t>
            </a:r>
            <a:r>
              <a:rPr lang="nb-NO" dirty="0" err="1"/>
              <a:t>fleire</a:t>
            </a:r>
            <a:r>
              <a:rPr lang="nb-NO" dirty="0"/>
              <a:t> aktive lokallag over heile landet, samtidig som aktiviteten i </a:t>
            </a:r>
            <a:r>
              <a:rPr lang="nb-NO" dirty="0" err="1"/>
              <a:t>eksisterande</a:t>
            </a:r>
            <a:r>
              <a:rPr lang="nb-NO" dirty="0"/>
              <a:t> lokal- og fylkeslag </a:t>
            </a:r>
            <a:r>
              <a:rPr lang="nb-NO" dirty="0" err="1"/>
              <a:t>sikrast</a:t>
            </a:r>
            <a:r>
              <a:rPr lang="nb-NO" dirty="0"/>
              <a:t> og </a:t>
            </a:r>
            <a:r>
              <a:rPr lang="nb-NO" dirty="0" err="1"/>
              <a:t>fornyast</a:t>
            </a:r>
            <a:r>
              <a:rPr lang="nb-NO" dirty="0"/>
              <a:t>. Det lokale nærværet og </a:t>
            </a:r>
            <a:r>
              <a:rPr lang="nb-NO" dirty="0" err="1"/>
              <a:t>dei</a:t>
            </a:r>
            <a:r>
              <a:rPr lang="nb-NO" dirty="0"/>
              <a:t> </a:t>
            </a:r>
            <a:r>
              <a:rPr lang="nb-NO" dirty="0" err="1"/>
              <a:t>tillitsvalde</a:t>
            </a:r>
            <a:r>
              <a:rPr lang="nb-NO" dirty="0"/>
              <a:t> gjev Naturvernforbundet legitimitet og demokratisk gjennomslagskraft. </a:t>
            </a:r>
          </a:p>
          <a:p>
            <a:pPr algn="ctr"/>
            <a:endParaRPr lang="nb-NO" dirty="0"/>
          </a:p>
          <a:p>
            <a:pPr algn="ctr"/>
            <a:r>
              <a:rPr lang="nb-NO" dirty="0"/>
              <a:t>Organisasjonen skal </a:t>
            </a:r>
            <a:r>
              <a:rPr lang="nb-NO" dirty="0" err="1"/>
              <a:t>søkje</a:t>
            </a:r>
            <a:r>
              <a:rPr lang="nb-NO" dirty="0"/>
              <a:t> å reflektere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mangfald</a:t>
            </a:r>
            <a:r>
              <a:rPr lang="nb-NO" dirty="0"/>
              <a:t> av folket og arbeide for god representasjon i kjønn, geografi, sosial bakgrunn og minoritetsbakgrunn blant både </a:t>
            </a:r>
            <a:r>
              <a:rPr lang="nb-NO" dirty="0" err="1"/>
              <a:t>medlemmar</a:t>
            </a:r>
            <a:r>
              <a:rPr lang="nb-NO" dirty="0"/>
              <a:t>, aktive og </a:t>
            </a:r>
            <a:r>
              <a:rPr lang="nb-NO" dirty="0" err="1"/>
              <a:t>tillitsvalde</a:t>
            </a:r>
            <a:r>
              <a:rPr lang="nb-NO" dirty="0"/>
              <a:t>.</a:t>
            </a:r>
          </a:p>
          <a:p>
            <a:pPr algn="ctr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126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C9CB0A9-0E8B-44B1-9C0F-B67C0A6685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Dugnadsånd i Norge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63915-8C86-4D30-8AFE-5CD033C3C4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b-NO" dirty="0"/>
              <a:t>I Norge er dugnad et viktig prinsipp. </a:t>
            </a:r>
          </a:p>
          <a:p>
            <a:endParaRPr lang="nb-NO" dirty="0"/>
          </a:p>
          <a:p>
            <a:r>
              <a:rPr lang="nb-NO" dirty="0"/>
              <a:t>Dette er også viktig for å forstå kulturen i Norge. </a:t>
            </a:r>
          </a:p>
          <a:p>
            <a:endParaRPr lang="nb-NO" dirty="0"/>
          </a:p>
          <a:p>
            <a:r>
              <a:rPr lang="nb-NO" dirty="0"/>
              <a:t>Alle skal kunne bidra til å bevare naturen, og for å bygge en sterk organisasjon.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052369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54E6A31-C7C6-45EB-A76A-954A732B7B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Hvorfor inkludere flere?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DA7BA8-C179-4274-BE81-7DAA1E6DF5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Flere medlemmer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Flere ressurser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Fornying og videreutvikling av aktiviteter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Nye perspektiver og ny kunnskap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 åpnere organisasjonskultur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Mer innflytelse i samfunnet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Skape et godt lokalmiljø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Engasjere enkeltmennesker</a:t>
            </a:r>
          </a:p>
        </p:txBody>
      </p:sp>
    </p:spTree>
    <p:extLst>
      <p:ext uri="{BB962C8B-B14F-4D97-AF65-F5344CB8AC3E}">
        <p14:creationId xmlns:p14="http://schemas.microsoft.com/office/powerpoint/2010/main" val="181604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5E91810-9D52-4474-937C-77B43CE20C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8B993-297B-4BF6-847D-47E41BCC5D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B4D6D0-1BF4-4773-A4B2-EC2878F6D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65" y="0"/>
            <a:ext cx="8187070" cy="614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7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E2996-8BF4-46CD-8927-594CE630DB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2400" dirty="0"/>
              <a:t>Hvorfor er du med i ditt lokallag? </a:t>
            </a:r>
          </a:p>
          <a:p>
            <a:pPr algn="ctr"/>
            <a:endParaRPr lang="nb-NO" sz="2400" dirty="0"/>
          </a:p>
          <a:p>
            <a:pPr algn="ctr"/>
            <a:r>
              <a:rPr lang="nb-NO" sz="2400" dirty="0"/>
              <a:t>Hva kan nye medlemmer bidra med til deres lokallag?</a:t>
            </a:r>
          </a:p>
          <a:p>
            <a:pPr algn="ctr"/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3536447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8F86A2D-A738-457F-8D04-B20316FCFB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Hva har natur med inkludering å gjøre?</a:t>
            </a:r>
          </a:p>
          <a:p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19A1BE-B430-4FF6-B9A5-587D0C0334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Felles opplevelser uavhengig av bakgrunn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Praten flyter lettere - språktrening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Naturen er en viktig del av norsk identitet – økt kulturforståelse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Bedre fysisk og psykisk helse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8616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009AB9-A92A-44E0-9805-E3C37ADD73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nb-NO" dirty="0"/>
              <a:t>Hva finnes i deres lokallag og lokalsamfunn som kan være verdifullt å oppleve for mennesker med ulik kultur og bakgrunn?</a:t>
            </a:r>
          </a:p>
          <a:p>
            <a:pPr algn="ctr"/>
            <a:endParaRPr lang="nb-NO" dirty="0"/>
          </a:p>
          <a:p>
            <a:pPr algn="ctr"/>
            <a:r>
              <a:rPr lang="nb-NO" dirty="0"/>
              <a:t>(F.eks. arrangementer, naturopplevelser, samhold, aktiviteter for barna)</a:t>
            </a:r>
          </a:p>
        </p:txBody>
      </p:sp>
    </p:spTree>
    <p:extLst>
      <p:ext uri="{BB962C8B-B14F-4D97-AF65-F5344CB8AC3E}">
        <p14:creationId xmlns:p14="http://schemas.microsoft.com/office/powerpoint/2010/main" val="191627758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122CFA10-9E50-4F3F-B39D-8576DE9FB73F}" vid="{F2533F33-D7F6-4449-A936-B3D99DD14FD9}"/>
    </a:ext>
  </a:extLst>
</a:theme>
</file>

<file path=ppt/theme/theme2.xml><?xml version="1.0" encoding="utf-8"?>
<a:theme xmlns:a="http://schemas.openxmlformats.org/drawingml/2006/main" name="Egendefinert utform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122CFA10-9E50-4F3F-B39D-8576DE9FB73F}" vid="{39BADC66-ECE8-4F52-A745-8D9FF5EE412C}"/>
    </a:ext>
  </a:extLst>
</a:theme>
</file>

<file path=ppt/theme/theme3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122CFA10-9E50-4F3F-B39D-8576DE9FB73F}" vid="{FBF842E7-16BB-4E73-8DDA-0892DEB66F5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Naturvernforbundet - presentasjon (Kvadratisk)</Template>
  <TotalTime>246</TotalTime>
  <Words>789</Words>
  <Application>Microsoft Office PowerPoint</Application>
  <PresentationFormat>On-screen Show (4:3)</PresentationFormat>
  <Paragraphs>98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Calibri</vt:lpstr>
      <vt:lpstr>Arial</vt:lpstr>
      <vt:lpstr>Calibri Light</vt:lpstr>
      <vt:lpstr>1_Office-tema</vt:lpstr>
      <vt:lpstr>Egendefinert utforming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 Nyborg Støstad</dc:creator>
  <cp:lastModifiedBy>Hanna Nyborg Støstad</cp:lastModifiedBy>
  <cp:revision>17</cp:revision>
  <dcterms:created xsi:type="dcterms:W3CDTF">2019-09-06T13:05:16Z</dcterms:created>
  <dcterms:modified xsi:type="dcterms:W3CDTF">2019-10-31T13:13:59Z</dcterms:modified>
</cp:coreProperties>
</file>