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2"/>
  </p:notesMasterIdLst>
  <p:handoutMasterIdLst>
    <p:handoutMasterId r:id="rId23"/>
  </p:handoutMasterIdLst>
  <p:sldIdLst>
    <p:sldId id="307" r:id="rId5"/>
    <p:sldId id="2147197196" r:id="rId6"/>
    <p:sldId id="2147197191" r:id="rId7"/>
    <p:sldId id="279" r:id="rId8"/>
    <p:sldId id="13768" r:id="rId9"/>
    <p:sldId id="312" r:id="rId10"/>
    <p:sldId id="313" r:id="rId11"/>
    <p:sldId id="284" r:id="rId12"/>
    <p:sldId id="290" r:id="rId13"/>
    <p:sldId id="2147197168" r:id="rId14"/>
    <p:sldId id="2147197197" r:id="rId15"/>
    <p:sldId id="2147197187" r:id="rId16"/>
    <p:sldId id="2147197198" r:id="rId17"/>
    <p:sldId id="2147197200" r:id="rId18"/>
    <p:sldId id="2147197201" r:id="rId19"/>
    <p:sldId id="2147197199" r:id="rId20"/>
    <p:sldId id="2147197188" r:id="rId21"/>
  </p:sldIdLst>
  <p:sldSz cx="12192000" cy="6858000"/>
  <p:notesSz cx="6797675" cy="9926638"/>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918F7-5AA3-4C7F-A13D-6BC8D919646B}" v="43" dt="2023-03-27T11:44:21.272"/>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9919" autoAdjust="0"/>
  </p:normalViewPr>
  <p:slideViewPr>
    <p:cSldViewPr snapToGrid="0">
      <p:cViewPr varScale="1">
        <p:scale>
          <a:sx n="40" d="100"/>
          <a:sy n="40" d="100"/>
        </p:scale>
        <p:origin x="1568" y="32"/>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8E0F69D-AD12-4E7B-A2C8-E438B4D42DFA}" type="datetimeFigureOut">
              <a:rPr lang="nb-NO" smtClean="0"/>
              <a:t>30.03.2023</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EA9326-27D7-4F3F-9B9D-E77BB52AD6D7}" type="datetimeFigureOut">
              <a:rPr lang="nb-NO" smtClean="0"/>
              <a:t>30.03.2023</a:t>
            </a:fld>
            <a:endParaRPr lang="nb-NO"/>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1</a:t>
            </a:r>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406982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Den 14. november 2022 stevnet vi staten. Vi har engasjert advokatfirmaet CMS-Kluge, som har et team på fire advokater (se navn på bildet av forsiden stevningen) som fører saken for oss. Til tross for at vi får sterkt reduserte priser for engasjementet, koster det mye å ha profesjonelle advokater for å føre saken for oss.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Det å gå til søksmål var en overveid beslutning, det var vedtatt i både NNV og NU sine landsstyrer. Vi hadde trua på å vinne, og det er en prinsipiell sak som handler om å holde alle fjorder reine fra forurensning og hindre unødvendig ødeleggelse av verdifull natur, og vi tror at saken kan bidra til å styrke naturens rettsvern. Dessuten visste vi at vi har folket med oss, at 8 av 10 er i mot bruk av sjødeponi i forbindelse med gruvedrift.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I stevningen hadde vi tre </a:t>
            </a:r>
            <a:r>
              <a:rPr lang="nb-NO" dirty="0" err="1"/>
              <a:t>hovedinnsigelser</a:t>
            </a:r>
            <a:r>
              <a:rPr lang="nb-NO" dirty="0"/>
              <a:t>. Hele stevningen kan leses her: https://fjordsoksmalet.no/dokumenter/. Første kapittel i denne er et sammendrag: «Saken i et nøtteskall». </a:t>
            </a:r>
          </a:p>
          <a:p>
            <a:endParaRPr lang="nb-NO" dirty="0"/>
          </a:p>
          <a:p>
            <a:r>
              <a:rPr lang="nb-NO" dirty="0"/>
              <a:t>Staten har gitt tilsvar, og advokatene våre er fornøyd med svaret og har fortsatt god tro på at vi kan vinne.</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2353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Førdefjorden er blant Norges reneste og mest artsrike fjorder, og er en produktiv sjømatfjord. Den er hjem for blant annet trua bunnlevende fisker, kysttorsk, ål og er en nasjonal laksefjord med lakseførende vassdrag. Innimellom kommer spekkhoggere på besøk. Her ser dere et knippe undervannsbilder fra Førdefjorden som demonstrerer godt hvor artsrik og rein denne fjorden er. Disse bildene er tatt i området hvor det er planlagt å deponere gruveavfallet.</a:t>
            </a:r>
          </a:p>
        </p:txBody>
      </p:sp>
      <p:sp>
        <p:nvSpPr>
          <p:cNvPr id="4" name="Slide Number Placehold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88875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venstre: Jøssingfjorden i Rogaland. Gruveselskapet Titania dumpa gruveavfall i Jøssingfjorden fram til 1984. Nå, 40 år senere, er den fortsatt ødelagt av gruveavfallet. Dykker og undervannsfotograf Erling Svensen har aldri sett en så ødelagt fjord.</a:t>
            </a:r>
          </a:p>
          <a:p>
            <a:endParaRPr lang="nb-NO" dirty="0"/>
          </a:p>
          <a:p>
            <a:r>
              <a:rPr lang="nb-NO" dirty="0"/>
              <a:t>Førdefjorden er i dag en av Vestlandets reneste fjorder og viktig sjømatfjord.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1212020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kjemper for å redde Førdefjorden fra gruveavfall, men søksmålet er også en kamp for å beskytte </a:t>
            </a:r>
            <a:r>
              <a:rPr lang="nb-NO" i="1" dirty="0"/>
              <a:t>alle</a:t>
            </a:r>
            <a:r>
              <a:rPr lang="nb-NO" dirty="0"/>
              <a:t> fjorder fra unødvendig forurensning, og for å sikre et bedre rettsvern for naturen generelt! </a:t>
            </a:r>
          </a:p>
          <a:p>
            <a:endParaRPr lang="nb-NO" dirty="0"/>
          </a:p>
          <a:p>
            <a:r>
              <a:rPr lang="nb-NO" sz="1800" dirty="0">
                <a:effectLst/>
                <a:latin typeface="Calibri" panose="020F0502020204030204" pitchFamily="34" charset="0"/>
              </a:rPr>
              <a:t>Å prøve forvaltningsbeslutninger for domstolene er nødvendig for å styrke naturens rettsvern: Forvaltningen tillater miljøødeleggelser hver dag, gjennom demokratiske prosesser. Men noen ganger bryter tillatelsene med loven. For at dette skal avdekkes, må vedtaket prøves for domstolene. </a:t>
            </a:r>
          </a:p>
          <a:p>
            <a:endParaRPr lang="nb-NO" dirty="0"/>
          </a:p>
          <a:p>
            <a:r>
              <a:rPr lang="nb-NO" dirty="0"/>
              <a:t>I dette konkrete søksmålet mener vi at dette er tilfelle. Tillatelsene staten har gitt strider med EØS-lovverk som Norge har forplikta seg til og norsk lov. Vi mener bl.a. at forvaltningen ikke har gjort en god nok utredning av alternative måter å gjennomføre utvinningen på, som er bedre for miljøet. Den planlagte dumpingen er unødvendig, og derfor ulovlig. </a:t>
            </a:r>
          </a:p>
          <a:p>
            <a:endParaRPr lang="nb-NO" dirty="0"/>
          </a:p>
          <a:p>
            <a:r>
              <a:rPr lang="nb-NO" dirty="0"/>
              <a:t>Naturens rettsvern står mye sterkere i våre naboland. Sammenlignet med resten av Norden, har forvaltningen og folkevalgte i Norge vidt skjønn når de skal veie miljøhensyn opp mot andre interesser. I tillegg er det mer kostbart å rettslig prøve miljøsaker i Norge enn i de andre nordiske landene.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219755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 tilpasset slide til ditt nærområde. Hvorfor er søksmålet viktig for Finnmark/Innlandet/Kristiansand/Trondheim osv.?</a:t>
            </a:r>
          </a:p>
          <a:p>
            <a:endParaRPr lang="nb-NO" dirty="0"/>
          </a:p>
          <a:p>
            <a:r>
              <a:rPr lang="nb-NO" dirty="0"/>
              <a:t>Eksempler: Lågendeltaet i Innlandet, </a:t>
            </a:r>
            <a:r>
              <a:rPr lang="nb-NO" dirty="0" err="1"/>
              <a:t>Repparfjorden</a:t>
            </a:r>
            <a:r>
              <a:rPr lang="nb-NO" dirty="0"/>
              <a:t> i Hammerfest/Finnmark, alle fjorder langs hele kysten, gammelskog i </a:t>
            </a:r>
            <a:r>
              <a:rPr lang="nb-NO" dirty="0" err="1"/>
              <a:t>Follsjå</a:t>
            </a:r>
            <a:r>
              <a:rPr lang="nb-NO" dirty="0"/>
              <a:t>, motorvei osv.</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131847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Lenke til spørreundersøkelsen som viser at 8 av 10 er i mot gruvedumping: https://fjordsoksmalet.no/2021/12/18/8-av-10-sier-nei-til-gruvedumping/ </a:t>
            </a:r>
          </a:p>
          <a:p>
            <a:endParaRPr lang="nb-NO" dirty="0"/>
          </a:p>
          <a:p>
            <a:r>
              <a:rPr lang="nb-NO" dirty="0"/>
              <a:t>Det koster flere millioner å ta saken til tingretten, og dette er bare første rettsrunde.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34353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Støtt via SMS: Send «NATUR Ren fjord» til 2377, da gir man 200 kr.</a:t>
            </a:r>
          </a:p>
          <a:p>
            <a:endParaRPr lang="nb-NO" dirty="0"/>
          </a:p>
          <a:p>
            <a:r>
              <a:rPr lang="nb-NO" dirty="0"/>
              <a:t>Støtt via Vipps: 13042, velg «Fjordsøksmålet»</a:t>
            </a:r>
          </a:p>
          <a:p>
            <a:endParaRPr lang="nb-NO" dirty="0"/>
          </a:p>
          <a:p>
            <a:r>
              <a:rPr lang="nb-NO" dirty="0"/>
              <a:t>Lag egen innsamling på Spleis: Har man bursdag eller en annen relevant anledning, kan man opprette sin egen spleis for innsamling til Fjordsøksmålet.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686290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271135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2</a:t>
            </a:r>
          </a:p>
          <a:p>
            <a:endParaRPr lang="nb-NO" dirty="0"/>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374724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bildet: Truls Gulowsen, leder i Naturvernforbundet og Gina Gylver, leder i Natur og Ungdom. Træna 2022.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150658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veien til søksmål har vært lang. </a:t>
            </a:r>
          </a:p>
          <a:p>
            <a:endParaRPr lang="nb-NO" dirty="0"/>
          </a:p>
          <a:p>
            <a:r>
              <a:rPr lang="nb-NO" dirty="0"/>
              <a:t>For 15 år siden, i 2007, startet gruveselskapet å søke om nødvendige tillatelser for å drive gruve i </a:t>
            </a:r>
            <a:r>
              <a:rPr lang="nb-NO" dirty="0" err="1"/>
              <a:t>Engebøfjellet</a:t>
            </a:r>
            <a:r>
              <a:rPr lang="nb-NO" dirty="0"/>
              <a:t>. Samme år startet lokalbefolkningen å skaffe seg informasjon om prosjektet og fikk med seg hele miljøbevegelsen på å kjempe imot planene om gruvedumping. I 2008 var den første store demonstrasjonen, hvor over 200 personer gikk i fakkeltog i Vevring for å markere sin motstand. </a:t>
            </a:r>
          </a:p>
          <a:p>
            <a:endParaRPr lang="nb-NO" dirty="0"/>
          </a:p>
          <a:p>
            <a:r>
              <a:rPr lang="nb-NO" dirty="0"/>
              <a:t>Denne sliden oppsummerer prosessen rundt søknadene vi angriper i søksmålet, nemlig utslippstillatelsen og driftstillatelsen. Det er ikke meningen at dere skal lese alt som står i denne sliden, men den er med for å demonstrere hvor lenge denne saken har vart, og hvor omfattende den har vært. Vi har hatt mange år på oss, og mange anledninger, til å vise motstand mot den planlagte gruvedumpingen, og det har vi virkelig gjort. </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404302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gitt utallige kunnskapsbaserte innspill til forvaltningen…  </a:t>
            </a:r>
          </a:p>
        </p:txBody>
      </p:sp>
      <p:sp>
        <p:nvSpPr>
          <p:cNvPr id="4" name="Slide Number Placehold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6788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vært med på, og arrangert folkemøter, og det har blitt servert sjømat fra fjorden. </a:t>
            </a:r>
          </a:p>
          <a:p>
            <a:endParaRPr lang="nb-NO" dirty="0"/>
          </a:p>
          <a:p>
            <a:r>
              <a:rPr lang="nb-NO" dirty="0"/>
              <a:t>Bilde til høyre: Anne-Line Thingnes Førsund, fra Vevring og tillitsvalgt i Naturvernforbundet gjennom en årrekke og har kjempet for Førdefjorden i tiår, arrangerer sjømat-fra-Førdefjorden-festbord utenfor Stortinget i Oslo.</a:t>
            </a:r>
          </a:p>
          <a:p>
            <a:endParaRPr lang="nb-NO" dirty="0"/>
          </a:p>
          <a:p>
            <a:r>
              <a:rPr lang="nb-NO" dirty="0"/>
              <a:t>Bilder til venstre: Folkemøter i Vevring. Personen på scenen er Arnstein Vestre, daværende leder i Natur og Ungdom.</a:t>
            </a:r>
          </a:p>
        </p:txBody>
      </p:sp>
      <p:sp>
        <p:nvSpPr>
          <p:cNvPr id="4" name="Slide Number Placehold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245849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møter med politikere og arrangert politiske debatter. Her politisk debatt ved Førdefjorden. </a:t>
            </a:r>
          </a:p>
        </p:txBody>
      </p:sp>
      <p:sp>
        <p:nvSpPr>
          <p:cNvPr id="4" name="Slide Number Placehold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80098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mange demonstrasjoner og markeringer i ulike deler av landet.</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203095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Natur og Ungdom har to ganger arrangert sivil ulydighetsaksjoner. Første gang var vinteren 2016 for å stanse prøveboringer. Andre gang var for å hindre rivning av hus og anleggsfase våren 2022. Under den siste aksjonen ga Staten endelig driftstillatelse, og den siste aksjonsdagen varslet vi søksmål mot staten. </a:t>
            </a:r>
          </a:p>
        </p:txBody>
      </p:sp>
      <p:sp>
        <p:nvSpPr>
          <p:cNvPr id="4" name="Slide Number Placehold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161226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en-US" noProof="0"/>
              <a:t>Click to edit Master title style</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23124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7430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Tree>
    <p:extLst>
      <p:ext uri="{BB962C8B-B14F-4D97-AF65-F5344CB8AC3E}">
        <p14:creationId xmlns:p14="http://schemas.microsoft.com/office/powerpoint/2010/main" val="23068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en-US"/>
              <a:t>Click icon to add table</a:t>
            </a:r>
            <a:endParaRPr lang="nb-NO"/>
          </a:p>
        </p:txBody>
      </p:sp>
    </p:spTree>
    <p:extLst>
      <p:ext uri="{BB962C8B-B14F-4D97-AF65-F5344CB8AC3E}">
        <p14:creationId xmlns:p14="http://schemas.microsoft.com/office/powerpoint/2010/main" val="193494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83279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en-US"/>
              <a:t>Click to edit Master text styles</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en-US"/>
              <a:t>Click icon to add picture</a:t>
            </a:r>
            <a:endParaRPr lang="nb-NO"/>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4103034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1996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22503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en-US"/>
              <a:t>Click icon to add picture</a:t>
            </a:r>
            <a:endParaRPr lang="nb-NO"/>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4318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en-US"/>
              <a:t>Click to edit Master title style</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2575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en-US"/>
              <a:t>Click to edit Master title style</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902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5398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2658886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17469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3198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6227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en-US"/>
              <a:t>Click icon to add picture</a:t>
            </a:r>
            <a:endParaRPr lang="nb-NO"/>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340188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3347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228665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en-US"/>
              <a:t>Click to edit Master title style</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290894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888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2527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3965411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hyperlink" Target="mailto:sigridl@nu.no" TargetMode="External"/><Relationship Id="rId13"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hyperlink" Target="mailto:tbc@naturvernforbundet.no" TargetMode="External"/><Relationship Id="rId12"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mailto:jf@naturvernforbundet.no" TargetMode="External"/><Relationship Id="rId11" Type="http://schemas.openxmlformats.org/officeDocument/2006/relationships/image" Target="../media/image64.jpeg"/><Relationship Id="rId5" Type="http://schemas.openxmlformats.org/officeDocument/2006/relationships/hyperlink" Target="mailto:ab@naturvernforbundet.no" TargetMode="External"/><Relationship Id="rId10" Type="http://schemas.openxmlformats.org/officeDocument/2006/relationships/image" Target="../media/image63.jpeg"/><Relationship Id="rId4" Type="http://schemas.openxmlformats.org/officeDocument/2006/relationships/hyperlink" Target="mailto:ia@naturvernforbundet.no" TargetMode="External"/><Relationship Id="rId9" Type="http://schemas.openxmlformats.org/officeDocument/2006/relationships/hyperlink" Target="http://www.fjordsoksmalet.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1</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4968338"/>
            <a:ext cx="5107435" cy="1362960"/>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sz="2400" dirty="0">
                <a:solidFill>
                  <a:schemeClr val="bg2"/>
                </a:solidFill>
                <a:latin typeface="Larken ExtraBold" panose="00000900000000000000" pitchFamily="50" charset="0"/>
              </a:rPr>
              <a:t>La fjordene leve!</a:t>
            </a:r>
          </a:p>
          <a:p>
            <a:r>
              <a:rPr lang="nb-NO" dirty="0">
                <a:solidFill>
                  <a:schemeClr val="bg2"/>
                </a:solidFill>
                <a:latin typeface="Larken ExtraBold" panose="00000900000000000000" pitchFamily="50" charset="0"/>
              </a:rPr>
              <a:t>Fjordsøksmålet</a:t>
            </a:r>
          </a:p>
          <a:p>
            <a:r>
              <a:rPr lang="nb-NO" sz="2400" dirty="0">
                <a:solidFill>
                  <a:schemeClr val="bg2"/>
                </a:solidFill>
                <a:latin typeface="Larken ExtraBold" panose="00000900000000000000" pitchFamily="50" charset="0"/>
              </a:rPr>
              <a:t>I år skal vi redde Førdefjorden </a:t>
            </a:r>
            <a:br>
              <a:rPr lang="nb-NO" dirty="0">
                <a:solidFill>
                  <a:schemeClr val="bg2"/>
                </a:solidFill>
                <a:latin typeface="Larken ExtraBold" panose="00000900000000000000" pitchFamily="50" charset="0"/>
              </a:rPr>
            </a:br>
            <a:endParaRPr lang="nb-NO" sz="3600" dirty="0">
              <a:solidFill>
                <a:schemeClr val="bg2"/>
              </a:solidFill>
              <a:latin typeface="Larken ExtraBold" panose="00000900000000000000" pitchFamily="50" charset="0"/>
            </a:endParaRPr>
          </a:p>
        </p:txBody>
      </p:sp>
      <p:pic>
        <p:nvPicPr>
          <p:cNvPr id="11" name="Bilde 10">
            <a:extLst>
              <a:ext uri="{FF2B5EF4-FFF2-40B4-BE49-F238E27FC236}">
                <a16:creationId xmlns:a16="http://schemas.microsoft.com/office/drawing/2014/main" id="{AF08913B-BDD4-CCD0-F16D-65D3C48EE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2" name="Bilde 11" descr="Et bilde som inneholder tekst, clip art&#10;&#10;Automatisk generert beskrivelse">
            <a:extLst>
              <a:ext uri="{FF2B5EF4-FFF2-40B4-BE49-F238E27FC236}">
                <a16:creationId xmlns:a16="http://schemas.microsoft.com/office/drawing/2014/main" id="{442133F2-B584-6D24-E99F-7D698830C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241497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38495A3-357D-3034-6647-2D6077021685}"/>
              </a:ext>
            </a:extLst>
          </p:cNvPr>
          <p:cNvSpPr>
            <a:spLocks noGrp="1"/>
          </p:cNvSpPr>
          <p:nvPr>
            <p:ph type="sldNum" sz="quarter" idx="12"/>
          </p:nvPr>
        </p:nvSpPr>
        <p:spPr/>
        <p:txBody>
          <a:bodyPr/>
          <a:lstStyle/>
          <a:p>
            <a:fld id="{A0269F28-EAEE-46E9-879B-415EFE472FE5}" type="slidenum">
              <a:rPr lang="nb-NO" smtClean="0"/>
              <a:pPr/>
              <a:t>10</a:t>
            </a:fld>
            <a:endParaRPr lang="nb-NO" dirty="0"/>
          </a:p>
        </p:txBody>
      </p:sp>
      <p:sp>
        <p:nvSpPr>
          <p:cNvPr id="4" name="Plassholder for tekst 3">
            <a:extLst>
              <a:ext uri="{FF2B5EF4-FFF2-40B4-BE49-F238E27FC236}">
                <a16:creationId xmlns:a16="http://schemas.microsoft.com/office/drawing/2014/main" id="{0539C0FA-D788-8336-3BA6-59473E88E1EF}"/>
              </a:ext>
            </a:extLst>
          </p:cNvPr>
          <p:cNvSpPr>
            <a:spLocks noGrp="1"/>
          </p:cNvSpPr>
          <p:nvPr>
            <p:ph type="body" sz="quarter" idx="15"/>
          </p:nvPr>
        </p:nvSpPr>
        <p:spPr>
          <a:xfrm>
            <a:off x="6844141" y="2600587"/>
            <a:ext cx="4630941" cy="3365260"/>
          </a:xfrm>
        </p:spPr>
        <p:txBody>
          <a:bodyPr/>
          <a:lstStyle/>
          <a:p>
            <a:r>
              <a:rPr lang="nb-NO" dirty="0">
                <a:latin typeface="Merriweather" panose="00000500000000000000" pitchFamily="2" charset="0"/>
              </a:rPr>
              <a:t>Tre </a:t>
            </a:r>
            <a:r>
              <a:rPr lang="nb-NO" dirty="0" err="1">
                <a:latin typeface="Merriweather" panose="00000500000000000000" pitchFamily="2" charset="0"/>
              </a:rPr>
              <a:t>hovedinnsigelser</a:t>
            </a:r>
            <a:r>
              <a:rPr lang="nb-NO" dirty="0">
                <a:latin typeface="Merriweather" panose="00000500000000000000" pitchFamily="2" charset="0"/>
              </a:rPr>
              <a:t>:</a:t>
            </a:r>
          </a:p>
          <a:p>
            <a:pPr marL="457200" indent="-457200">
              <a:buAutoNum type="arabicPeriod"/>
            </a:pPr>
            <a:r>
              <a:rPr lang="nb-NO" dirty="0">
                <a:latin typeface="Merriweather" panose="00000500000000000000" pitchFamily="2" charset="0"/>
              </a:rPr>
              <a:t>Tillatelsene bygger på en uriktig forståelse av EØS-rettslige miljøkrav</a:t>
            </a:r>
          </a:p>
          <a:p>
            <a:pPr marL="457200" indent="-457200">
              <a:buAutoNum type="arabicPeriod"/>
            </a:pPr>
            <a:r>
              <a:rPr lang="nb-NO" dirty="0">
                <a:latin typeface="Merriweather" panose="00000500000000000000" pitchFamily="2" charset="0"/>
              </a:rPr>
              <a:t>Det finnes et bedre alternativ som forvaltningen var forpliktet til å utrede og vurdere</a:t>
            </a:r>
          </a:p>
          <a:p>
            <a:pPr marL="457200" indent="-457200">
              <a:buAutoNum type="arabicPeriod"/>
            </a:pPr>
            <a:r>
              <a:rPr lang="nb-NO" dirty="0">
                <a:latin typeface="Merriweather" panose="00000500000000000000" pitchFamily="2" charset="0"/>
              </a:rPr>
              <a:t>Miljøkonsekvensene vil bli mer alvorlige enn det som er forutsatt i tillatelsene</a:t>
            </a:r>
          </a:p>
        </p:txBody>
      </p:sp>
      <p:sp>
        <p:nvSpPr>
          <p:cNvPr id="5" name="Tittel 4">
            <a:extLst>
              <a:ext uri="{FF2B5EF4-FFF2-40B4-BE49-F238E27FC236}">
                <a16:creationId xmlns:a16="http://schemas.microsoft.com/office/drawing/2014/main" id="{06901811-82FF-9172-9BB2-6CD53DE49BD2}"/>
              </a:ext>
            </a:extLst>
          </p:cNvPr>
          <p:cNvSpPr>
            <a:spLocks noGrp="1"/>
          </p:cNvSpPr>
          <p:nvPr>
            <p:ph type="title"/>
          </p:nvPr>
        </p:nvSpPr>
        <p:spPr>
          <a:xfrm>
            <a:off x="6844141" y="1498732"/>
            <a:ext cx="4639850" cy="741129"/>
          </a:xfrm>
        </p:spPr>
        <p:txBody>
          <a:bodyPr/>
          <a:lstStyle/>
          <a:p>
            <a:r>
              <a:rPr lang="nb-NO" dirty="0">
                <a:latin typeface="Larken ExtraBold" panose="00000900000000000000" pitchFamily="50" charset="0"/>
              </a:rPr>
              <a:t>Stevnet staten 14. nov 2022</a:t>
            </a:r>
          </a:p>
        </p:txBody>
      </p:sp>
      <p:pic>
        <p:nvPicPr>
          <p:cNvPr id="6" name="Picture 3">
            <a:extLst>
              <a:ext uri="{FF2B5EF4-FFF2-40B4-BE49-F238E27FC236}">
                <a16:creationId xmlns:a16="http://schemas.microsoft.com/office/drawing/2014/main" id="{E254781A-5E09-475C-DF55-0937D5C07C6A}"/>
              </a:ext>
            </a:extLst>
          </p:cNvPr>
          <p:cNvPicPr>
            <a:picLocks noGrp="1" noChangeAspect="1"/>
          </p:cNvPicPr>
          <p:nvPr>
            <p:ph type="pic" sz="quarter" idx="14"/>
          </p:nvPr>
        </p:nvPicPr>
        <p:blipFill rotWithShape="1">
          <a:blip r:embed="rId3"/>
          <a:srcRect t="10490"/>
          <a:stretch/>
        </p:blipFill>
        <p:spPr>
          <a:xfrm>
            <a:off x="0" y="0"/>
            <a:ext cx="6096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58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3857A-8285-4458-B80B-E938B766E534}"/>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 y="3316612"/>
            <a:ext cx="7973760" cy="3541388"/>
          </a:xfrm>
          <a:prstGeom prst="rect">
            <a:avLst/>
          </a:prstGeom>
        </p:spPr>
      </p:pic>
      <p:pic>
        <p:nvPicPr>
          <p:cNvPr id="5" name="Picture 4">
            <a:extLst>
              <a:ext uri="{FF2B5EF4-FFF2-40B4-BE49-F238E27FC236}">
                <a16:creationId xmlns:a16="http://schemas.microsoft.com/office/drawing/2014/main" id="{2C65C31C-4879-4DE0-89B8-2FEBEDDF789D}"/>
              </a:ext>
            </a:extLst>
          </p:cNvPr>
          <p:cNvPicPr>
            <a:picLocks noChangeAspect="1"/>
          </p:cNvPicPr>
          <p:nvPr/>
        </p:nvPicPr>
        <p:blipFill>
          <a:blip r:embed="rId4">
            <a:extLst>
              <a:ext uri="{28A0092B-C50C-407E-A947-70E740481C1C}">
                <a14:useLocalDpi xmlns:a14="http://schemas.microsoft.com/office/drawing/2010/main" val="0"/>
              </a:ext>
            </a:extLst>
          </a:blip>
          <a:srcRect l="47" r="47"/>
          <a:stretch/>
        </p:blipFill>
        <p:spPr>
          <a:xfrm>
            <a:off x="4039662" y="-11336"/>
            <a:ext cx="3934097" cy="3247832"/>
          </a:xfrm>
          <a:prstGeom prst="rect">
            <a:avLst/>
          </a:prstGeom>
        </p:spPr>
      </p:pic>
      <p:pic>
        <p:nvPicPr>
          <p:cNvPr id="11" name="Picture 10">
            <a:extLst>
              <a:ext uri="{FF2B5EF4-FFF2-40B4-BE49-F238E27FC236}">
                <a16:creationId xmlns:a16="http://schemas.microsoft.com/office/drawing/2014/main" id="{E4456B19-D891-4E6C-A980-C567C7D04190}"/>
              </a:ext>
            </a:extLst>
          </p:cNvPr>
          <p:cNvPicPr>
            <a:picLocks noChangeAspect="1"/>
          </p:cNvPicPr>
          <p:nvPr/>
        </p:nvPicPr>
        <p:blipFill>
          <a:blip r:embed="rId5">
            <a:extLst>
              <a:ext uri="{28A0092B-C50C-407E-A947-70E740481C1C}">
                <a14:useLocalDpi xmlns:a14="http://schemas.microsoft.com/office/drawing/2010/main" val="0"/>
              </a:ext>
            </a:extLst>
          </a:blip>
          <a:srcRect l="20" r="20"/>
          <a:stretch/>
        </p:blipFill>
        <p:spPr>
          <a:xfrm>
            <a:off x="-1" y="0"/>
            <a:ext cx="3974439" cy="3236496"/>
          </a:xfrm>
          <a:prstGeom prst="rect">
            <a:avLst/>
          </a:prstGeom>
        </p:spPr>
      </p:pic>
      <p:sp>
        <p:nvSpPr>
          <p:cNvPr id="2" name="Slide Number Placeholder 1">
            <a:extLst>
              <a:ext uri="{FF2B5EF4-FFF2-40B4-BE49-F238E27FC236}">
                <a16:creationId xmlns:a16="http://schemas.microsoft.com/office/drawing/2014/main" id="{734287A5-00E6-44AA-8685-B550A2BBA158}"/>
              </a:ext>
            </a:extLst>
          </p:cNvPr>
          <p:cNvSpPr>
            <a:spLocks noGrp="1"/>
          </p:cNvSpPr>
          <p:nvPr>
            <p:ph type="sldNum" sz="quarter" idx="12"/>
          </p:nvPr>
        </p:nvSpPr>
        <p:spPr/>
        <p:txBody>
          <a:bodyPr/>
          <a:lstStyle/>
          <a:p>
            <a:fld id="{A0269F28-EAEE-46E9-879B-415EFE472FE5}" type="slidenum">
              <a:rPr lang="nb-NO" smtClean="0"/>
              <a:pPr/>
              <a:t>11</a:t>
            </a:fld>
            <a:endParaRPr lang="nb-NO" dirty="0"/>
          </a:p>
        </p:txBody>
      </p:sp>
      <p:pic>
        <p:nvPicPr>
          <p:cNvPr id="7" name="Picture 6">
            <a:extLst>
              <a:ext uri="{FF2B5EF4-FFF2-40B4-BE49-F238E27FC236}">
                <a16:creationId xmlns:a16="http://schemas.microsoft.com/office/drawing/2014/main" id="{7033081B-8536-414F-8879-0A438356E5FC}"/>
              </a:ext>
            </a:extLst>
          </p:cNvPr>
          <p:cNvPicPr>
            <a:picLocks noChangeAspect="1"/>
          </p:cNvPicPr>
          <p:nvPr/>
        </p:nvPicPr>
        <p:blipFill>
          <a:blip r:embed="rId6">
            <a:extLst>
              <a:ext uri="{28A0092B-C50C-407E-A947-70E740481C1C}">
                <a14:useLocalDpi xmlns:a14="http://schemas.microsoft.com/office/drawing/2010/main" val="0"/>
              </a:ext>
            </a:extLst>
          </a:blip>
          <a:srcRect t="72" b="72"/>
          <a:stretch/>
        </p:blipFill>
        <p:spPr>
          <a:xfrm>
            <a:off x="8048112" y="2826002"/>
            <a:ext cx="4140898" cy="1875180"/>
          </a:xfrm>
          <a:prstGeom prst="rect">
            <a:avLst/>
          </a:prstGeom>
        </p:spPr>
      </p:pic>
      <p:pic>
        <p:nvPicPr>
          <p:cNvPr id="8" name="Picture 7">
            <a:extLst>
              <a:ext uri="{FF2B5EF4-FFF2-40B4-BE49-F238E27FC236}">
                <a16:creationId xmlns:a16="http://schemas.microsoft.com/office/drawing/2014/main" id="{6743CD66-8CEE-4FB7-AA2B-87E2146F9BC9}"/>
              </a:ext>
            </a:extLst>
          </p:cNvPr>
          <p:cNvPicPr>
            <a:picLocks noChangeAspect="1"/>
          </p:cNvPicPr>
          <p:nvPr/>
        </p:nvPicPr>
        <p:blipFill rotWithShape="1">
          <a:blip r:embed="rId7">
            <a:extLst>
              <a:ext uri="{28A0092B-C50C-407E-A947-70E740481C1C}">
                <a14:useLocalDpi xmlns:a14="http://schemas.microsoft.com/office/drawing/2010/main" val="0"/>
              </a:ext>
            </a:extLst>
          </a:blip>
          <a:srcRect l="76" r="76" b="2913"/>
          <a:stretch/>
        </p:blipFill>
        <p:spPr>
          <a:xfrm>
            <a:off x="8051101" y="4779148"/>
            <a:ext cx="4140899" cy="2078851"/>
          </a:xfrm>
          <a:prstGeom prst="rect">
            <a:avLst/>
          </a:prstGeom>
        </p:spPr>
      </p:pic>
      <p:pic>
        <p:nvPicPr>
          <p:cNvPr id="9" name="Picture 8">
            <a:extLst>
              <a:ext uri="{FF2B5EF4-FFF2-40B4-BE49-F238E27FC236}">
                <a16:creationId xmlns:a16="http://schemas.microsoft.com/office/drawing/2014/main" id="{3179FE67-61FD-468C-8E5E-EE3862B619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5131" y="1"/>
            <a:ext cx="4140899" cy="2765898"/>
          </a:xfrm>
          <a:prstGeom prst="rect">
            <a:avLst/>
          </a:prstGeom>
        </p:spPr>
      </p:pic>
      <p:sp>
        <p:nvSpPr>
          <p:cNvPr id="3" name="Rectangle 2">
            <a:extLst>
              <a:ext uri="{FF2B5EF4-FFF2-40B4-BE49-F238E27FC236}">
                <a16:creationId xmlns:a16="http://schemas.microsoft.com/office/drawing/2014/main" id="{F0218D54-5440-43EA-8221-604428FA8DF9}"/>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1154324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F7C00D3-31A4-886A-687F-C554B0F5327D}"/>
              </a:ext>
            </a:extLst>
          </p:cNvPr>
          <p:cNvSpPr>
            <a:spLocks noGrp="1"/>
          </p:cNvSpPr>
          <p:nvPr>
            <p:ph type="sldNum" sz="quarter" idx="12"/>
          </p:nvPr>
        </p:nvSpPr>
        <p:spPr/>
        <p:txBody>
          <a:bodyPr/>
          <a:lstStyle/>
          <a:p>
            <a:fld id="{A0269F28-EAEE-46E9-879B-415EFE472FE5}" type="slidenum">
              <a:rPr lang="nb-NO" smtClean="0"/>
              <a:pPr/>
              <a:t>12</a:t>
            </a:fld>
            <a:endParaRPr lang="nb-NO" dirty="0"/>
          </a:p>
        </p:txBody>
      </p:sp>
      <p:pic>
        <p:nvPicPr>
          <p:cNvPr id="5" name="Bilde 4" descr="Et bilde som inneholder kart&#10;&#10;Automatisk generert beskrivelse">
            <a:extLst>
              <a:ext uri="{FF2B5EF4-FFF2-40B4-BE49-F238E27FC236}">
                <a16:creationId xmlns:a16="http://schemas.microsoft.com/office/drawing/2014/main" id="{5F2054E5-9E2B-57B3-CAE9-1554B2D11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9"/>
            <a:ext cx="12192000" cy="6837841"/>
          </a:xfrm>
          <a:prstGeom prst="rect">
            <a:avLst/>
          </a:prstGeom>
        </p:spPr>
      </p:pic>
      <p:sp>
        <p:nvSpPr>
          <p:cNvPr id="3" name="Rectangle 2">
            <a:extLst>
              <a:ext uri="{FF2B5EF4-FFF2-40B4-BE49-F238E27FC236}">
                <a16:creationId xmlns:a16="http://schemas.microsoft.com/office/drawing/2014/main" id="{A7C66645-D8FC-5E79-241B-C69EFB8C7A7F}"/>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2470198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832A4FE-3097-561A-C3DB-FE7E9476265B}"/>
              </a:ext>
            </a:extLst>
          </p:cNvPr>
          <p:cNvSpPr>
            <a:spLocks noGrp="1"/>
          </p:cNvSpPr>
          <p:nvPr>
            <p:ph type="sldNum" sz="quarter" idx="12"/>
          </p:nvPr>
        </p:nvSpPr>
        <p:spPr/>
        <p:txBody>
          <a:bodyPr/>
          <a:lstStyle/>
          <a:p>
            <a:fld id="{A0269F28-EAEE-46E9-879B-415EFE472FE5}" type="slidenum">
              <a:rPr lang="nb-NO" smtClean="0"/>
              <a:pPr/>
              <a:t>13</a:t>
            </a:fld>
            <a:endParaRPr lang="nb-NO" dirty="0"/>
          </a:p>
        </p:txBody>
      </p:sp>
      <p:pic>
        <p:nvPicPr>
          <p:cNvPr id="4" name="Bilde 3" descr="Et bilde som inneholder utendørs, himmel, gress, fjell&#10;&#10;Automatisk generert beskrivelse">
            <a:extLst>
              <a:ext uri="{FF2B5EF4-FFF2-40B4-BE49-F238E27FC236}">
                <a16:creationId xmlns:a16="http://schemas.microsoft.com/office/drawing/2014/main" id="{6D41AD61-2264-2646-FFBE-573A91F71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Tittel 4">
            <a:extLst>
              <a:ext uri="{FF2B5EF4-FFF2-40B4-BE49-F238E27FC236}">
                <a16:creationId xmlns:a16="http://schemas.microsoft.com/office/drawing/2014/main" id="{60B9B5BD-6662-F620-60C9-1A19C94F4F6B}"/>
              </a:ext>
            </a:extLst>
          </p:cNvPr>
          <p:cNvSpPr txBox="1">
            <a:spLocks/>
          </p:cNvSpPr>
          <p:nvPr/>
        </p:nvSpPr>
        <p:spPr>
          <a:xfrm>
            <a:off x="473487" y="609600"/>
            <a:ext cx="10609845" cy="2153693"/>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pPr algn="r"/>
            <a:r>
              <a:rPr lang="nb-NO" dirty="0">
                <a:solidFill>
                  <a:schemeClr val="tx2"/>
                </a:solidFill>
                <a:latin typeface="Larken ExtraBold" panose="00000900000000000000" pitchFamily="50" charset="0"/>
              </a:rPr>
              <a:t>Fjordsøksmålet handler om å styrke naturens rettsvern!</a:t>
            </a:r>
          </a:p>
        </p:txBody>
      </p:sp>
    </p:spTree>
    <p:extLst>
      <p:ext uri="{BB962C8B-B14F-4D97-AF65-F5344CB8AC3E}">
        <p14:creationId xmlns:p14="http://schemas.microsoft.com/office/powerpoint/2010/main" val="221825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04AB793-7FB7-7CF0-3B2A-826DED8CDDD7}"/>
              </a:ext>
            </a:extLst>
          </p:cNvPr>
          <p:cNvSpPr>
            <a:spLocks noGrp="1"/>
          </p:cNvSpPr>
          <p:nvPr>
            <p:ph type="sldNum" sz="quarter" idx="12"/>
          </p:nvPr>
        </p:nvSpPr>
        <p:spPr/>
        <p:txBody>
          <a:bodyPr/>
          <a:lstStyle/>
          <a:p>
            <a:fld id="{A0269F28-EAEE-46E9-879B-415EFE472FE5}" type="slidenum">
              <a:rPr lang="nb-NO" smtClean="0"/>
              <a:pPr/>
              <a:t>14</a:t>
            </a:fld>
            <a:endParaRPr lang="nb-NO" dirty="0"/>
          </a:p>
        </p:txBody>
      </p:sp>
      <p:sp>
        <p:nvSpPr>
          <p:cNvPr id="3" name="Plassholder for bilde 2">
            <a:extLst>
              <a:ext uri="{FF2B5EF4-FFF2-40B4-BE49-F238E27FC236}">
                <a16:creationId xmlns:a16="http://schemas.microsoft.com/office/drawing/2014/main" id="{334F2053-3022-C2F3-6DC1-FF66AABC159F}"/>
              </a:ext>
            </a:extLst>
          </p:cNvPr>
          <p:cNvSpPr>
            <a:spLocks noGrp="1"/>
          </p:cNvSpPr>
          <p:nvPr>
            <p:ph type="pic" sz="quarter" idx="14"/>
          </p:nvPr>
        </p:nvSpPr>
        <p:spPr/>
      </p:sp>
      <p:sp>
        <p:nvSpPr>
          <p:cNvPr id="4" name="Plassholder for tekst 3">
            <a:extLst>
              <a:ext uri="{FF2B5EF4-FFF2-40B4-BE49-F238E27FC236}">
                <a16:creationId xmlns:a16="http://schemas.microsoft.com/office/drawing/2014/main" id="{DA96A69D-DA15-7458-43E0-00A7C6D5A2D8}"/>
              </a:ext>
            </a:extLst>
          </p:cNvPr>
          <p:cNvSpPr>
            <a:spLocks noGrp="1"/>
          </p:cNvSpPr>
          <p:nvPr>
            <p:ph type="body" sz="quarter" idx="15"/>
          </p:nvPr>
        </p:nvSpPr>
        <p:spPr/>
        <p:txBody>
          <a:bodyPr/>
          <a:lstStyle/>
          <a:p>
            <a:r>
              <a:rPr lang="nb-NO" dirty="0">
                <a:latin typeface="Merriweather" panose="00000500000000000000" pitchFamily="2" charset="0"/>
              </a:rPr>
              <a:t>[Fyll inn]</a:t>
            </a:r>
          </a:p>
        </p:txBody>
      </p:sp>
      <p:sp>
        <p:nvSpPr>
          <p:cNvPr id="5" name="Tittel 4">
            <a:extLst>
              <a:ext uri="{FF2B5EF4-FFF2-40B4-BE49-F238E27FC236}">
                <a16:creationId xmlns:a16="http://schemas.microsoft.com/office/drawing/2014/main" id="{D29AFAF7-A9C6-122A-EC81-194DAB50FCB9}"/>
              </a:ext>
            </a:extLst>
          </p:cNvPr>
          <p:cNvSpPr>
            <a:spLocks noGrp="1"/>
          </p:cNvSpPr>
          <p:nvPr>
            <p:ph type="title"/>
          </p:nvPr>
        </p:nvSpPr>
        <p:spPr/>
        <p:txBody>
          <a:bodyPr/>
          <a:lstStyle/>
          <a:p>
            <a:r>
              <a:rPr lang="nb-NO" dirty="0">
                <a:latin typeface="Larken ExtraBold" panose="00000900000000000000" pitchFamily="50" charset="0"/>
              </a:rPr>
              <a:t>[Fyll inn]</a:t>
            </a:r>
          </a:p>
        </p:txBody>
      </p:sp>
    </p:spTree>
    <p:extLst>
      <p:ext uri="{BB962C8B-B14F-4D97-AF65-F5344CB8AC3E}">
        <p14:creationId xmlns:p14="http://schemas.microsoft.com/office/powerpoint/2010/main" val="415746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0616329-F88F-335C-4E9E-7E9A67C32881}"/>
              </a:ext>
            </a:extLst>
          </p:cNvPr>
          <p:cNvSpPr>
            <a:spLocks noGrp="1"/>
          </p:cNvSpPr>
          <p:nvPr>
            <p:ph type="sldNum" sz="quarter" idx="12"/>
          </p:nvPr>
        </p:nvSpPr>
        <p:spPr/>
        <p:txBody>
          <a:bodyPr/>
          <a:lstStyle/>
          <a:p>
            <a:fld id="{A0269F28-EAEE-46E9-879B-415EFE472FE5}" type="slidenum">
              <a:rPr lang="nb-NO" smtClean="0"/>
              <a:pPr/>
              <a:t>15</a:t>
            </a:fld>
            <a:endParaRPr lang="nb-NO" dirty="0"/>
          </a:p>
        </p:txBody>
      </p:sp>
      <p:sp>
        <p:nvSpPr>
          <p:cNvPr id="4" name="Plassholder for tekst 3">
            <a:extLst>
              <a:ext uri="{FF2B5EF4-FFF2-40B4-BE49-F238E27FC236}">
                <a16:creationId xmlns:a16="http://schemas.microsoft.com/office/drawing/2014/main" id="{28D3E7D9-F440-1FBA-BBF9-6CD27EDD06AB}"/>
              </a:ext>
            </a:extLst>
          </p:cNvPr>
          <p:cNvSpPr>
            <a:spLocks noGrp="1"/>
          </p:cNvSpPr>
          <p:nvPr>
            <p:ph type="body" sz="quarter" idx="15"/>
          </p:nvPr>
        </p:nvSpPr>
        <p:spPr/>
        <p:txBody>
          <a:bodyPr/>
          <a:lstStyle/>
          <a:p>
            <a:r>
              <a:rPr lang="nb-NO" dirty="0">
                <a:latin typeface="Merriweather" panose="00000500000000000000" pitchFamily="2" charset="0"/>
              </a:rPr>
              <a:t>8 av 10 er imot gruvedumping, og vi trenger </a:t>
            </a:r>
            <a:r>
              <a:rPr lang="nb-NO" b="1" dirty="0">
                <a:latin typeface="Merriweather" panose="00000500000000000000" pitchFamily="2" charset="0"/>
              </a:rPr>
              <a:t>alle med på laget</a:t>
            </a:r>
            <a:r>
              <a:rPr lang="nb-NO" dirty="0">
                <a:latin typeface="Merriweather" panose="00000500000000000000" pitchFamily="2" charset="0"/>
              </a:rPr>
              <a:t>!</a:t>
            </a:r>
          </a:p>
          <a:p>
            <a:r>
              <a:rPr lang="nb-NO" dirty="0">
                <a:latin typeface="Merriweather" panose="00000500000000000000" pitchFamily="2" charset="0"/>
              </a:rPr>
              <a:t>Det er dyrt å saksøke staten</a:t>
            </a:r>
          </a:p>
          <a:p>
            <a:r>
              <a:rPr lang="nb-NO" dirty="0">
                <a:latin typeface="Merriweather" panose="00000500000000000000" pitchFamily="2" charset="0"/>
              </a:rPr>
              <a:t>Jo flere som støtter fjordsøksmålet, jo sterkere stiller vi i retten</a:t>
            </a:r>
          </a:p>
        </p:txBody>
      </p:sp>
      <p:sp>
        <p:nvSpPr>
          <p:cNvPr id="5" name="Tittel 4">
            <a:extLst>
              <a:ext uri="{FF2B5EF4-FFF2-40B4-BE49-F238E27FC236}">
                <a16:creationId xmlns:a16="http://schemas.microsoft.com/office/drawing/2014/main" id="{1DD10D7A-6790-3EAE-E623-1B638B88856D}"/>
              </a:ext>
            </a:extLst>
          </p:cNvPr>
          <p:cNvSpPr>
            <a:spLocks noGrp="1"/>
          </p:cNvSpPr>
          <p:nvPr>
            <p:ph type="title"/>
          </p:nvPr>
        </p:nvSpPr>
        <p:spPr/>
        <p:txBody>
          <a:bodyPr/>
          <a:lstStyle/>
          <a:p>
            <a:r>
              <a:rPr lang="nb-NO" dirty="0">
                <a:latin typeface="Larken ExtraBold" panose="00000900000000000000" pitchFamily="50" charset="0"/>
              </a:rPr>
              <a:t>Vi trenger drahjelp!</a:t>
            </a:r>
          </a:p>
        </p:txBody>
      </p:sp>
      <p:pic>
        <p:nvPicPr>
          <p:cNvPr id="10" name="Picture 9" descr="A group of people holding signs&#10;&#10;Description automatically generated">
            <a:extLst>
              <a:ext uri="{FF2B5EF4-FFF2-40B4-BE49-F238E27FC236}">
                <a16:creationId xmlns:a16="http://schemas.microsoft.com/office/drawing/2014/main" id="{8F6FFD16-AC19-98F6-EDB0-5345B74521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16" r="30640"/>
          <a:stretch/>
        </p:blipFill>
        <p:spPr>
          <a:xfrm>
            <a:off x="0" y="0"/>
            <a:ext cx="6096000" cy="6858000"/>
          </a:xfrm>
          <a:prstGeom prst="rect">
            <a:avLst/>
          </a:prstGeom>
        </p:spPr>
      </p:pic>
    </p:spTree>
    <p:extLst>
      <p:ext uri="{BB962C8B-B14F-4D97-AF65-F5344CB8AC3E}">
        <p14:creationId xmlns:p14="http://schemas.microsoft.com/office/powerpoint/2010/main" val="304280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E9CEE55-76C8-9BDA-BB70-B82AE2EA9B18}"/>
              </a:ext>
            </a:extLst>
          </p:cNvPr>
          <p:cNvSpPr>
            <a:spLocks noGrp="1"/>
          </p:cNvSpPr>
          <p:nvPr>
            <p:ph type="sldNum" sz="quarter" idx="12"/>
          </p:nvPr>
        </p:nvSpPr>
        <p:spPr/>
        <p:txBody>
          <a:bodyPr/>
          <a:lstStyle/>
          <a:p>
            <a:fld id="{A0269F28-EAEE-46E9-879B-415EFE472FE5}" type="slidenum">
              <a:rPr lang="nb-NO" smtClean="0"/>
              <a:pPr/>
              <a:t>16</a:t>
            </a:fld>
            <a:endParaRPr lang="nb-NO" dirty="0"/>
          </a:p>
        </p:txBody>
      </p:sp>
      <p:sp>
        <p:nvSpPr>
          <p:cNvPr id="4" name="Plassholder for tekst 3">
            <a:extLst>
              <a:ext uri="{FF2B5EF4-FFF2-40B4-BE49-F238E27FC236}">
                <a16:creationId xmlns:a16="http://schemas.microsoft.com/office/drawing/2014/main" id="{1587ABA9-D94E-5039-89C5-B7BF2C606F08}"/>
              </a:ext>
            </a:extLst>
          </p:cNvPr>
          <p:cNvSpPr>
            <a:spLocks noGrp="1"/>
          </p:cNvSpPr>
          <p:nvPr>
            <p:ph type="body" sz="quarter" idx="15"/>
          </p:nvPr>
        </p:nvSpPr>
        <p:spPr>
          <a:xfrm>
            <a:off x="6844141" y="3128191"/>
            <a:ext cx="4630941" cy="3044009"/>
          </a:xfrm>
        </p:spPr>
        <p:txBody>
          <a:bodyPr/>
          <a:lstStyle/>
          <a:p>
            <a:pPr marL="342900" indent="-342900">
              <a:buFont typeface="Arial" panose="020B0604020202020204" pitchFamily="34" charset="0"/>
              <a:buChar char="•"/>
            </a:pPr>
            <a:r>
              <a:rPr lang="nb-NO" dirty="0">
                <a:latin typeface="Merriweather" panose="00000500000000000000" pitchFamily="2" charset="0"/>
              </a:rPr>
              <a:t>Støtt via Spleis, SMS eller Vipps</a:t>
            </a:r>
          </a:p>
          <a:p>
            <a:pPr marL="342900" indent="-342900">
              <a:buFont typeface="Arial" panose="020B0604020202020204" pitchFamily="34" charset="0"/>
              <a:buChar char="•"/>
            </a:pPr>
            <a:r>
              <a:rPr lang="nb-NO" dirty="0">
                <a:latin typeface="Merriweather" panose="00000500000000000000" pitchFamily="2" charset="0"/>
              </a:rPr>
              <a:t>Lag din egen innsamling på Spleis</a:t>
            </a:r>
          </a:p>
          <a:p>
            <a:pPr marL="342900" indent="-342900">
              <a:buFont typeface="Arial" panose="020B0604020202020204" pitchFamily="34" charset="0"/>
              <a:buChar char="•"/>
            </a:pPr>
            <a:r>
              <a:rPr lang="nb-NO" dirty="0">
                <a:latin typeface="Merriweather" panose="00000500000000000000" pitchFamily="2" charset="0"/>
              </a:rPr>
              <a:t>Fortell om søksmålet til andre og be dem støtte</a:t>
            </a:r>
          </a:p>
          <a:p>
            <a:pPr marL="342900" indent="-342900">
              <a:buFont typeface="Arial" panose="020B0604020202020204" pitchFamily="34" charset="0"/>
              <a:buChar char="•"/>
            </a:pPr>
            <a:r>
              <a:rPr lang="nb-NO" dirty="0">
                <a:latin typeface="Merriweather" panose="00000500000000000000" pitchFamily="2" charset="0"/>
              </a:rPr>
              <a:t>Del våre poster om Fjordsøksmålet i sosiale medier</a:t>
            </a:r>
          </a:p>
          <a:p>
            <a:pPr marL="342900" indent="-342900">
              <a:buFont typeface="Arial" panose="020B0604020202020204" pitchFamily="34" charset="0"/>
              <a:buChar char="•"/>
            </a:pPr>
            <a:r>
              <a:rPr lang="nb-NO" dirty="0">
                <a:latin typeface="Merriweather" panose="00000500000000000000" pitchFamily="2" charset="0"/>
              </a:rPr>
              <a:t>Hei på Spleisen </a:t>
            </a:r>
            <a:br>
              <a:rPr lang="nb-NO" dirty="0">
                <a:latin typeface="Merriweather" panose="00000500000000000000" pitchFamily="2" charset="0"/>
              </a:rPr>
            </a:br>
            <a:r>
              <a:rPr lang="nb-NO" dirty="0">
                <a:latin typeface="Merriweather" panose="00000500000000000000" pitchFamily="2" charset="0"/>
              </a:rPr>
              <a:t>(trykk på «Gi din mening»)</a:t>
            </a:r>
          </a:p>
          <a:p>
            <a:pPr marL="342900" indent="-342900">
              <a:buFont typeface="Arial" panose="020B0604020202020204" pitchFamily="34" charset="0"/>
              <a:buChar char="•"/>
            </a:pPr>
            <a:endParaRPr lang="nb-NO" dirty="0">
              <a:latin typeface="Merriweather" panose="00000500000000000000" pitchFamily="2" charset="0"/>
            </a:endParaRPr>
          </a:p>
          <a:p>
            <a:endParaRPr lang="nb-NO" dirty="0">
              <a:latin typeface="Merriweather" panose="00000500000000000000" pitchFamily="2" charset="0"/>
            </a:endParaRPr>
          </a:p>
        </p:txBody>
      </p:sp>
      <p:pic>
        <p:nvPicPr>
          <p:cNvPr id="6" name="Plassholder for bilde 5">
            <a:extLst>
              <a:ext uri="{FF2B5EF4-FFF2-40B4-BE49-F238E27FC236}">
                <a16:creationId xmlns:a16="http://schemas.microsoft.com/office/drawing/2014/main" id="{CBD92F8A-623B-EE57-9465-BC589109CC6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964" t="33503" r="17356" b="14733"/>
          <a:stretch/>
        </p:blipFill>
        <p:spPr>
          <a:xfrm>
            <a:off x="0" y="0"/>
            <a:ext cx="6073422" cy="6858000"/>
          </a:xfrm>
          <a:prstGeom prst="rect">
            <a:avLst/>
          </a:prstGeom>
        </p:spPr>
      </p:pic>
      <p:sp>
        <p:nvSpPr>
          <p:cNvPr id="7" name="Tittel 4">
            <a:extLst>
              <a:ext uri="{FF2B5EF4-FFF2-40B4-BE49-F238E27FC236}">
                <a16:creationId xmlns:a16="http://schemas.microsoft.com/office/drawing/2014/main" id="{8DE4EDA2-C153-5A24-AE5C-173B9FFE61C0}"/>
              </a:ext>
            </a:extLst>
          </p:cNvPr>
          <p:cNvSpPr>
            <a:spLocks noGrp="1"/>
          </p:cNvSpPr>
          <p:nvPr>
            <p:ph type="title"/>
          </p:nvPr>
        </p:nvSpPr>
        <p:spPr>
          <a:xfrm>
            <a:off x="6844141" y="1498732"/>
            <a:ext cx="4805992" cy="1238955"/>
          </a:xfrm>
        </p:spPr>
        <p:txBody>
          <a:bodyPr/>
          <a:lstStyle/>
          <a:p>
            <a:r>
              <a:rPr lang="nb-NO" dirty="0">
                <a:latin typeface="Larken ExtraBold" panose="00000900000000000000" pitchFamily="50" charset="0"/>
              </a:rPr>
              <a:t>Slik kan du støtte Fjordsøksmålet:</a:t>
            </a:r>
          </a:p>
        </p:txBody>
      </p:sp>
      <p:pic>
        <p:nvPicPr>
          <p:cNvPr id="8" name="Bilde 7">
            <a:extLst>
              <a:ext uri="{FF2B5EF4-FFF2-40B4-BE49-F238E27FC236}">
                <a16:creationId xmlns:a16="http://schemas.microsoft.com/office/drawing/2014/main" id="{43F6A705-A68F-8C56-793B-C58D34A3B74C}"/>
              </a:ext>
            </a:extLst>
          </p:cNvPr>
          <p:cNvPicPr>
            <a:picLocks noChangeAspect="1"/>
          </p:cNvPicPr>
          <p:nvPr/>
        </p:nvPicPr>
        <p:blipFill>
          <a:blip r:embed="rId4"/>
          <a:stretch>
            <a:fillRect/>
          </a:stretch>
        </p:blipFill>
        <p:spPr>
          <a:xfrm>
            <a:off x="9345166" y="5303683"/>
            <a:ext cx="2786115" cy="752520"/>
          </a:xfrm>
          <a:prstGeom prst="rect">
            <a:avLst/>
          </a:prstGeom>
        </p:spPr>
      </p:pic>
    </p:spTree>
    <p:extLst>
      <p:ext uri="{BB962C8B-B14F-4D97-AF65-F5344CB8AC3E}">
        <p14:creationId xmlns:p14="http://schemas.microsoft.com/office/powerpoint/2010/main" val="29962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cxnSp>
        <p:nvCxnSpPr>
          <p:cNvPr id="16" name="Rett pilkobling 15">
            <a:extLst>
              <a:ext uri="{FF2B5EF4-FFF2-40B4-BE49-F238E27FC236}">
                <a16:creationId xmlns:a16="http://schemas.microsoft.com/office/drawing/2014/main" id="{1BB804E7-EB30-17B0-6404-4768C72FFC32}"/>
              </a:ext>
            </a:extLst>
          </p:cNvPr>
          <p:cNvCxnSpPr>
            <a:cxnSpLocks/>
          </p:cNvCxnSpPr>
          <p:nvPr/>
        </p:nvCxnSpPr>
        <p:spPr>
          <a:xfrm>
            <a:off x="5130058" y="5152760"/>
            <a:ext cx="4209033" cy="4297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Rett pilkobling 7">
            <a:extLst>
              <a:ext uri="{FF2B5EF4-FFF2-40B4-BE49-F238E27FC236}">
                <a16:creationId xmlns:a16="http://schemas.microsoft.com/office/drawing/2014/main" id="{CD9F3CBC-E42C-0489-612C-418CDAEE10B1}"/>
              </a:ext>
            </a:extLst>
          </p:cNvPr>
          <p:cNvCxnSpPr>
            <a:cxnSpLocks/>
          </p:cNvCxnSpPr>
          <p:nvPr/>
        </p:nvCxnSpPr>
        <p:spPr>
          <a:xfrm flipV="1">
            <a:off x="4240656" y="2197267"/>
            <a:ext cx="5098435" cy="5850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Bilde 16" descr="Et bilde som inneholder utendørs, tre, gress, person&#10;&#10;Automatisk generert beskrivelse">
            <a:extLst>
              <a:ext uri="{FF2B5EF4-FFF2-40B4-BE49-F238E27FC236}">
                <a16:creationId xmlns:a16="http://schemas.microsoft.com/office/drawing/2014/main" id="{AB5DAA33-34CB-570A-358A-55C43DE53742}"/>
              </a:ext>
            </a:extLst>
          </p:cNvPr>
          <p:cNvPicPr>
            <a:picLocks noChangeAspect="1"/>
          </p:cNvPicPr>
          <p:nvPr/>
        </p:nvPicPr>
        <p:blipFill rotWithShape="1">
          <a:blip r:embed="rId3">
            <a:extLst>
              <a:ext uri="{28A0092B-C50C-407E-A947-70E740481C1C}">
                <a14:useLocalDpi xmlns:a14="http://schemas.microsoft.com/office/drawing/2010/main" val="0"/>
              </a:ext>
            </a:extLst>
          </a:blip>
          <a:srcRect b="27766"/>
          <a:stretch/>
        </p:blipFill>
        <p:spPr>
          <a:xfrm>
            <a:off x="5578481" y="181889"/>
            <a:ext cx="2763771" cy="2661839"/>
          </a:xfrm>
          <a:prstGeom prst="ellipse">
            <a:avLst/>
          </a:prstGeom>
        </p:spPr>
      </p:pic>
      <p:sp>
        <p:nvSpPr>
          <p:cNvPr id="2" name="Plassholder for lysbildenummer 1">
            <a:extLst>
              <a:ext uri="{FF2B5EF4-FFF2-40B4-BE49-F238E27FC236}">
                <a16:creationId xmlns:a16="http://schemas.microsoft.com/office/drawing/2014/main" id="{76AF179E-510B-EC00-006F-8CEBE257156E}"/>
              </a:ext>
            </a:extLst>
          </p:cNvPr>
          <p:cNvSpPr>
            <a:spLocks noGrp="1"/>
          </p:cNvSpPr>
          <p:nvPr>
            <p:ph type="sldNum" sz="quarter" idx="12"/>
          </p:nvPr>
        </p:nvSpPr>
        <p:spPr/>
        <p:txBody>
          <a:bodyPr/>
          <a:lstStyle/>
          <a:p>
            <a:fld id="{A0269F28-EAEE-46E9-879B-415EFE472FE5}" type="slidenum">
              <a:rPr lang="nb-NO" smtClean="0"/>
              <a:pPr/>
              <a:t>17</a:t>
            </a:fld>
            <a:endParaRPr lang="nb-NO" dirty="0"/>
          </a:p>
        </p:txBody>
      </p:sp>
      <p:sp>
        <p:nvSpPr>
          <p:cNvPr id="3" name="Tittel 3">
            <a:extLst>
              <a:ext uri="{FF2B5EF4-FFF2-40B4-BE49-F238E27FC236}">
                <a16:creationId xmlns:a16="http://schemas.microsoft.com/office/drawing/2014/main" id="{DF697B3E-7EF8-146B-E10F-A9B9E8C8B8CA}"/>
              </a:ext>
            </a:extLst>
          </p:cNvPr>
          <p:cNvSpPr txBox="1">
            <a:spLocks/>
          </p:cNvSpPr>
          <p:nvPr/>
        </p:nvSpPr>
        <p:spPr>
          <a:xfrm>
            <a:off x="733411" y="181889"/>
            <a:ext cx="5031958" cy="2485112"/>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latin typeface="Larken ExtraBold" panose="00000900000000000000" pitchFamily="50" charset="0"/>
              </a:rPr>
              <a:t>Kontaktpersoner og mer info</a:t>
            </a:r>
          </a:p>
        </p:txBody>
      </p:sp>
      <p:sp>
        <p:nvSpPr>
          <p:cNvPr id="4" name="Plassholder for tekst 4">
            <a:extLst>
              <a:ext uri="{FF2B5EF4-FFF2-40B4-BE49-F238E27FC236}">
                <a16:creationId xmlns:a16="http://schemas.microsoft.com/office/drawing/2014/main" id="{CAD4A05E-1BA5-5A1E-B0F0-82983C0207D7}"/>
              </a:ext>
            </a:extLst>
          </p:cNvPr>
          <p:cNvSpPr txBox="1">
            <a:spLocks/>
          </p:cNvSpPr>
          <p:nvPr/>
        </p:nvSpPr>
        <p:spPr>
          <a:xfrm>
            <a:off x="733412" y="1774372"/>
            <a:ext cx="4649771" cy="4191476"/>
          </a:xfrm>
          <a:prstGeom prst="rect">
            <a:avLst/>
          </a:prstGeom>
        </p:spPr>
        <p:txBody>
          <a:bodyPr/>
          <a:lst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a:latin typeface="Merriweather" panose="00000500000000000000" pitchFamily="2" charset="0"/>
              </a:rPr>
              <a:t>Prosjektleder: Ingvild Fonn Asmervik </a:t>
            </a:r>
            <a:r>
              <a:rPr lang="nb-NO" dirty="0">
                <a:latin typeface="Merriweather" panose="00000500000000000000" pitchFamily="2" charset="0"/>
                <a:hlinkClick r:id="rId4"/>
              </a:rPr>
              <a:t>ia@naturvernforbundet.no</a:t>
            </a:r>
            <a:endParaRPr lang="nb-NO" dirty="0">
              <a:latin typeface="Merriweather" panose="00000500000000000000" pitchFamily="2" charset="0"/>
            </a:endParaRPr>
          </a:p>
          <a:p>
            <a:pPr marL="0" indent="0">
              <a:buFont typeface="Arial" panose="020B0604020202020204" pitchFamily="34" charset="0"/>
              <a:buNone/>
            </a:pPr>
            <a:r>
              <a:rPr lang="nb-NO" dirty="0">
                <a:latin typeface="Merriweather" panose="00000500000000000000" pitchFamily="2" charset="0"/>
              </a:rPr>
              <a:t>Innsamling: Aino Bogetvedt </a:t>
            </a:r>
            <a:r>
              <a:rPr lang="nb-NO" dirty="0">
                <a:latin typeface="Merriweather" panose="00000500000000000000" pitchFamily="2" charset="0"/>
                <a:hlinkClick r:id="rId5"/>
              </a:rPr>
              <a:t>ab@naturvernforbundet.no</a:t>
            </a:r>
            <a:r>
              <a:rPr lang="nb-NO" dirty="0">
                <a:latin typeface="Merriweather" panose="00000500000000000000" pitchFamily="2" charset="0"/>
              </a:rPr>
              <a:t> og Johanne Furuhaug </a:t>
            </a:r>
            <a:r>
              <a:rPr lang="nb-NO" dirty="0">
                <a:latin typeface="Merriweather" panose="00000500000000000000" pitchFamily="2" charset="0"/>
                <a:hlinkClick r:id="rId6"/>
              </a:rPr>
              <a:t>jf@naturvernforbundet.no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Media: Tor Bjarne Christensen </a:t>
            </a:r>
            <a:r>
              <a:rPr lang="nb-NO" dirty="0">
                <a:latin typeface="Merriweather" panose="00000500000000000000" pitchFamily="2" charset="0"/>
                <a:hlinkClick r:id="rId7"/>
              </a:rPr>
              <a:t>tbc@naturvernforbundet.no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Natur og Ungdom: Sigrid Losnegård </a:t>
            </a:r>
            <a:br>
              <a:rPr lang="nb-NO" dirty="0">
                <a:latin typeface="Merriweather" panose="00000500000000000000" pitchFamily="2" charset="0"/>
              </a:rPr>
            </a:br>
            <a:r>
              <a:rPr lang="nb-NO" dirty="0">
                <a:latin typeface="Merriweather" panose="00000500000000000000" pitchFamily="2" charset="0"/>
                <a:hlinkClick r:id="rId8"/>
              </a:rPr>
              <a:t>sigridl@nu.no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Informasjon og oppdateringer: </a:t>
            </a:r>
            <a:r>
              <a:rPr lang="nb-NO" dirty="0">
                <a:latin typeface="Merriweather" panose="00000500000000000000" pitchFamily="2" charset="0"/>
                <a:hlinkClick r:id="rId9"/>
              </a:rPr>
              <a:t>www.fjordsoksmalet.no</a:t>
            </a:r>
            <a:r>
              <a:rPr lang="nb-NO" dirty="0">
                <a:latin typeface="Merriweather" panose="00000500000000000000" pitchFamily="2" charset="0"/>
              </a:rPr>
              <a:t> </a:t>
            </a:r>
          </a:p>
        </p:txBody>
      </p:sp>
      <p:pic>
        <p:nvPicPr>
          <p:cNvPr id="13" name="Bilde 12" descr="Et bilde som inneholder utendørs, person, tre, blå&#10;&#10;Automatisk generert beskrivelse">
            <a:extLst>
              <a:ext uri="{FF2B5EF4-FFF2-40B4-BE49-F238E27FC236}">
                <a16:creationId xmlns:a16="http://schemas.microsoft.com/office/drawing/2014/main" id="{7B6F1DE2-C985-284C-2F71-247E1112E321}"/>
              </a:ext>
            </a:extLst>
          </p:cNvPr>
          <p:cNvPicPr>
            <a:picLocks noChangeAspect="1"/>
          </p:cNvPicPr>
          <p:nvPr/>
        </p:nvPicPr>
        <p:blipFill rotWithShape="1">
          <a:blip r:embed="rId10">
            <a:extLst>
              <a:ext uri="{28A0092B-C50C-407E-A947-70E740481C1C}">
                <a14:useLocalDpi xmlns:a14="http://schemas.microsoft.com/office/drawing/2010/main" val="0"/>
              </a:ext>
            </a:extLst>
          </a:blip>
          <a:srcRect t="10518" b="24754"/>
          <a:stretch/>
        </p:blipFill>
        <p:spPr>
          <a:xfrm>
            <a:off x="9510978" y="885342"/>
            <a:ext cx="2702473" cy="2623851"/>
          </a:xfrm>
          <a:prstGeom prst="ellipse">
            <a:avLst/>
          </a:prstGeom>
        </p:spPr>
      </p:pic>
      <p:pic>
        <p:nvPicPr>
          <p:cNvPr id="15" name="Bilde 14" descr="Et bilde som inneholder utendørs, person, mann&#10;&#10;Automatisk generert beskrivelse">
            <a:extLst>
              <a:ext uri="{FF2B5EF4-FFF2-40B4-BE49-F238E27FC236}">
                <a16:creationId xmlns:a16="http://schemas.microsoft.com/office/drawing/2014/main" id="{7772FF14-3601-DE78-531F-D3F51F4F2B7F}"/>
              </a:ext>
            </a:extLst>
          </p:cNvPr>
          <p:cNvPicPr>
            <a:picLocks noChangeAspect="1"/>
          </p:cNvPicPr>
          <p:nvPr/>
        </p:nvPicPr>
        <p:blipFill rotWithShape="1">
          <a:blip r:embed="rId11">
            <a:extLst>
              <a:ext uri="{28A0092B-C50C-407E-A947-70E740481C1C}">
                <a14:useLocalDpi xmlns:a14="http://schemas.microsoft.com/office/drawing/2010/main" val="0"/>
              </a:ext>
            </a:extLst>
          </a:blip>
          <a:srcRect t="9267" b="23848"/>
          <a:stretch/>
        </p:blipFill>
        <p:spPr>
          <a:xfrm>
            <a:off x="5325356" y="4160341"/>
            <a:ext cx="2673262" cy="2682514"/>
          </a:xfrm>
          <a:prstGeom prst="ellipse">
            <a:avLst/>
          </a:prstGeom>
        </p:spPr>
      </p:pic>
      <p:pic>
        <p:nvPicPr>
          <p:cNvPr id="1026" name="Picture 2" descr="52309920398_dfdccd5a07_k">
            <a:extLst>
              <a:ext uri="{FF2B5EF4-FFF2-40B4-BE49-F238E27FC236}">
                <a16:creationId xmlns:a16="http://schemas.microsoft.com/office/drawing/2014/main" id="{FF4F6CD5-F235-09F6-6D96-5A872BA639C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919" r="18898" b="13343"/>
          <a:stretch/>
        </p:blipFill>
        <p:spPr bwMode="auto">
          <a:xfrm>
            <a:off x="9510977" y="4241276"/>
            <a:ext cx="2702473" cy="2682514"/>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Johanne Furuhaug portrett">
            <a:extLst>
              <a:ext uri="{FF2B5EF4-FFF2-40B4-BE49-F238E27FC236}">
                <a16:creationId xmlns:a16="http://schemas.microsoft.com/office/drawing/2014/main" id="{98A47AB8-9B2D-335E-7519-8565586040B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985" t="2661" r="5474" b="38096"/>
          <a:stretch/>
        </p:blipFill>
        <p:spPr bwMode="auto">
          <a:xfrm>
            <a:off x="7391445" y="2437126"/>
            <a:ext cx="2633028" cy="2641716"/>
          </a:xfrm>
          <a:prstGeom prst="ellipse">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A0E2E8EC-AAC1-199E-A3FA-D0544C00D947}"/>
              </a:ext>
            </a:extLst>
          </p:cNvPr>
          <p:cNvCxnSpPr>
            <a:cxnSpLocks/>
          </p:cNvCxnSpPr>
          <p:nvPr/>
        </p:nvCxnSpPr>
        <p:spPr>
          <a:xfrm flipV="1">
            <a:off x="5285535" y="1872343"/>
            <a:ext cx="292946" cy="148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Rett pilkobling 9">
            <a:extLst>
              <a:ext uri="{FF2B5EF4-FFF2-40B4-BE49-F238E27FC236}">
                <a16:creationId xmlns:a16="http://schemas.microsoft.com/office/drawing/2014/main" id="{6578314D-321E-C573-7D87-A2B2E6A89A4A}"/>
              </a:ext>
            </a:extLst>
          </p:cNvPr>
          <p:cNvCxnSpPr>
            <a:cxnSpLocks/>
          </p:cNvCxnSpPr>
          <p:nvPr/>
        </p:nvCxnSpPr>
        <p:spPr>
          <a:xfrm>
            <a:off x="3156857" y="3509193"/>
            <a:ext cx="4050996" cy="1701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2D4F2A66-C27C-19E6-CC05-CCCF2A1F65F5}"/>
              </a:ext>
            </a:extLst>
          </p:cNvPr>
          <p:cNvCxnSpPr>
            <a:cxnSpLocks/>
          </p:cNvCxnSpPr>
          <p:nvPr/>
        </p:nvCxnSpPr>
        <p:spPr>
          <a:xfrm>
            <a:off x="4501440" y="4331358"/>
            <a:ext cx="979392" cy="2337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47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2</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5215094"/>
            <a:ext cx="11853228" cy="1141255"/>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solidFill>
                  <a:schemeClr val="bg2"/>
                </a:solidFill>
                <a:latin typeface="Larken ExtraBold" panose="00000900000000000000" pitchFamily="50" charset="0"/>
              </a:rPr>
              <a:t>Fjordsøksmålet </a:t>
            </a:r>
            <a:br>
              <a:rPr lang="nb-NO" dirty="0">
                <a:solidFill>
                  <a:schemeClr val="bg2"/>
                </a:solidFill>
                <a:latin typeface="Larken ExtraBold" panose="00000900000000000000" pitchFamily="50" charset="0"/>
              </a:rPr>
            </a:br>
            <a:r>
              <a:rPr lang="nb-NO" sz="2400" dirty="0">
                <a:solidFill>
                  <a:schemeClr val="bg2"/>
                </a:solidFill>
                <a:latin typeface="Larken ExtraBold" panose="00000900000000000000" pitchFamily="50" charset="0"/>
              </a:rPr>
              <a:t>Sammen skal vi styrke naturens rettsvern!</a:t>
            </a:r>
          </a:p>
        </p:txBody>
      </p:sp>
      <p:pic>
        <p:nvPicPr>
          <p:cNvPr id="8" name="Bilde 7">
            <a:extLst>
              <a:ext uri="{FF2B5EF4-FFF2-40B4-BE49-F238E27FC236}">
                <a16:creationId xmlns:a16="http://schemas.microsoft.com/office/drawing/2014/main" id="{7BC0AA6D-0957-A4B5-EF30-0AE0FBD72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0" name="Bilde 9" descr="Et bilde som inneholder tekst, clip art&#10;&#10;Automatisk generert beskrivelse">
            <a:extLst>
              <a:ext uri="{FF2B5EF4-FFF2-40B4-BE49-F238E27FC236}">
                <a16:creationId xmlns:a16="http://schemas.microsoft.com/office/drawing/2014/main" id="{D639592B-6067-A0FD-BFAE-034A03892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43234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68FD146-630D-CC72-5B09-2ECA9C00E095}"/>
              </a:ext>
            </a:extLst>
          </p:cNvPr>
          <p:cNvSpPr>
            <a:spLocks noGrp="1"/>
          </p:cNvSpPr>
          <p:nvPr>
            <p:ph type="sldNum" sz="quarter" idx="12"/>
          </p:nvPr>
        </p:nvSpPr>
        <p:spPr/>
        <p:txBody>
          <a:bodyPr/>
          <a:lstStyle/>
          <a:p>
            <a:fld id="{A0269F28-EAEE-46E9-879B-415EFE472FE5}" type="slidenum">
              <a:rPr lang="nb-NO" smtClean="0"/>
              <a:pPr/>
              <a:t>3</a:t>
            </a:fld>
            <a:endParaRPr lang="nb-NO" dirty="0"/>
          </a:p>
        </p:txBody>
      </p:sp>
      <p:sp>
        <p:nvSpPr>
          <p:cNvPr id="4" name="Plassholder for tekst 3">
            <a:extLst>
              <a:ext uri="{FF2B5EF4-FFF2-40B4-BE49-F238E27FC236}">
                <a16:creationId xmlns:a16="http://schemas.microsoft.com/office/drawing/2014/main" id="{208AB33E-DB5B-482C-E5A0-F26EBC869088}"/>
              </a:ext>
            </a:extLst>
          </p:cNvPr>
          <p:cNvSpPr>
            <a:spLocks noGrp="1"/>
          </p:cNvSpPr>
          <p:nvPr>
            <p:ph type="body" sz="quarter" idx="15"/>
          </p:nvPr>
        </p:nvSpPr>
        <p:spPr>
          <a:xfrm>
            <a:off x="6844141" y="3363985"/>
            <a:ext cx="4840541" cy="2601861"/>
          </a:xfrm>
        </p:spPr>
        <p:txBody>
          <a:bodyPr/>
          <a:lstStyle/>
          <a:p>
            <a:r>
              <a:rPr lang="nb-NO" dirty="0">
                <a:latin typeface="Merriweather" panose="00000500000000000000" pitchFamily="2" charset="0"/>
              </a:rPr>
              <a:t>Naturvernforbundet og Natur og Ungdom har saksøkt staten for tillatelser til å dumpe 250 millioner tonn gruveavfall i Førdefjorden.</a:t>
            </a:r>
          </a:p>
          <a:p>
            <a:r>
              <a:rPr lang="nb-NO" dirty="0">
                <a:latin typeface="Merriweather" panose="00000500000000000000" pitchFamily="2" charset="0"/>
              </a:rPr>
              <a:t>Rettssaken starter 18. september 2023 i Oslo tingrett. Det er satt av 10 dager.</a:t>
            </a: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07090938-0BEC-C2E6-9C85-F34A09D91262}"/>
              </a:ext>
            </a:extLst>
          </p:cNvPr>
          <p:cNvSpPr>
            <a:spLocks noGrp="1"/>
          </p:cNvSpPr>
          <p:nvPr>
            <p:ph type="title"/>
          </p:nvPr>
        </p:nvSpPr>
        <p:spPr/>
        <p:txBody>
          <a:bodyPr/>
          <a:lstStyle/>
          <a:p>
            <a:r>
              <a:rPr lang="nb-NO" dirty="0">
                <a:latin typeface="Larken ExtraBold" panose="00000900000000000000" pitchFamily="50" charset="0"/>
              </a:rPr>
              <a:t>Fjordsøksmålet</a:t>
            </a:r>
          </a:p>
        </p:txBody>
      </p:sp>
      <p:pic>
        <p:nvPicPr>
          <p:cNvPr id="3" name="Picture 30" descr="Text&#10;&#10;Description automatically generated">
            <a:extLst>
              <a:ext uri="{FF2B5EF4-FFF2-40B4-BE49-F238E27FC236}">
                <a16:creationId xmlns:a16="http://schemas.microsoft.com/office/drawing/2014/main" id="{73BEB5FD-5787-90AB-53EC-4DB4B0FA7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0" name="Plassholder for bilde 9" descr="Et bilde som inneholder fjell, utendørs, person, gress&#10;&#10;Automatisk generert beskrivelse">
            <a:extLst>
              <a:ext uri="{FF2B5EF4-FFF2-40B4-BE49-F238E27FC236}">
                <a16:creationId xmlns:a16="http://schemas.microsoft.com/office/drawing/2014/main" id="{A4C5CF6F-229D-D14B-E9F5-06CDAFA8049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368" r="20368"/>
          <a:stretch>
            <a:fillRect/>
          </a:stretch>
        </p:blipFill>
        <p:spPr/>
      </p:pic>
      <p:sp>
        <p:nvSpPr>
          <p:cNvPr id="12" name="TekstSylinder 11">
            <a:extLst>
              <a:ext uri="{FF2B5EF4-FFF2-40B4-BE49-F238E27FC236}">
                <a16:creationId xmlns:a16="http://schemas.microsoft.com/office/drawing/2014/main" id="{024BA664-CD3D-4E60-EB28-E22BED637676}"/>
              </a:ext>
            </a:extLst>
          </p:cNvPr>
          <p:cNvSpPr txBox="1"/>
          <p:nvPr/>
        </p:nvSpPr>
        <p:spPr>
          <a:xfrm>
            <a:off x="22208" y="6505780"/>
            <a:ext cx="2523448" cy="307777"/>
          </a:xfrm>
          <a:prstGeom prst="rect">
            <a:avLst/>
          </a:prstGeom>
          <a:noFill/>
        </p:spPr>
        <p:txBody>
          <a:bodyPr wrap="none" rtlCol="0">
            <a:spAutoFit/>
          </a:bodyPr>
          <a:lstStyle/>
          <a:p>
            <a:r>
              <a:rPr lang="nb-NO" sz="1400" dirty="0">
                <a:solidFill>
                  <a:schemeClr val="accent4"/>
                </a:solidFill>
                <a:latin typeface="Merriweather" panose="00000500000000000000" pitchFamily="2" charset="0"/>
              </a:rPr>
              <a:t>Foto: Jørgen Næss Karlsen</a:t>
            </a:r>
          </a:p>
        </p:txBody>
      </p:sp>
    </p:spTree>
    <p:extLst>
      <p:ext uri="{BB962C8B-B14F-4D97-AF65-F5344CB8AC3E}">
        <p14:creationId xmlns:p14="http://schemas.microsoft.com/office/powerpoint/2010/main" val="329100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0FC9F-C464-42A7-A303-B0B046C5D0D2}"/>
              </a:ext>
            </a:extLst>
          </p:cNvPr>
          <p:cNvSpPr>
            <a:spLocks noGrp="1"/>
          </p:cNvSpPr>
          <p:nvPr>
            <p:ph type="sldNum" sz="quarter" idx="12"/>
          </p:nvPr>
        </p:nvSpPr>
        <p:spPr/>
        <p:txBody>
          <a:bodyPr/>
          <a:lstStyle/>
          <a:p>
            <a:fld id="{A0269F28-EAEE-46E9-879B-415EFE472FE5}" type="slidenum">
              <a:rPr lang="nb-NO" smtClean="0"/>
              <a:pPr/>
              <a:t>4</a:t>
            </a:fld>
            <a:endParaRPr lang="nb-NO" dirty="0"/>
          </a:p>
        </p:txBody>
      </p:sp>
      <p:sp>
        <p:nvSpPr>
          <p:cNvPr id="4" name="Title 3">
            <a:extLst>
              <a:ext uri="{FF2B5EF4-FFF2-40B4-BE49-F238E27FC236}">
                <a16:creationId xmlns:a16="http://schemas.microsoft.com/office/drawing/2014/main" id="{34004A10-212E-4ADA-AC4C-3AFDA36E6A6F}"/>
              </a:ext>
            </a:extLst>
          </p:cNvPr>
          <p:cNvSpPr>
            <a:spLocks noGrp="1"/>
          </p:cNvSpPr>
          <p:nvPr>
            <p:ph type="title"/>
          </p:nvPr>
        </p:nvSpPr>
        <p:spPr>
          <a:xfrm>
            <a:off x="333355" y="960853"/>
            <a:ext cx="11150638" cy="1037129"/>
          </a:xfrm>
        </p:spPr>
        <p:txBody>
          <a:bodyPr/>
          <a:lstStyle/>
          <a:p>
            <a:r>
              <a:rPr lang="nb-NO" dirty="0">
                <a:latin typeface="Larken ExtraBold" panose="00000900000000000000" pitchFamily="50" charset="0"/>
              </a:rPr>
              <a:t>Veien dit har vært lang…</a:t>
            </a:r>
          </a:p>
        </p:txBody>
      </p:sp>
      <p:sp>
        <p:nvSpPr>
          <p:cNvPr id="5" name="Slide Number Placeholder 1">
            <a:extLst>
              <a:ext uri="{FF2B5EF4-FFF2-40B4-BE49-F238E27FC236}">
                <a16:creationId xmlns:a16="http://schemas.microsoft.com/office/drawing/2014/main" id="{9E5284FA-FE11-4B83-80E3-F7C92E8355B9}"/>
              </a:ext>
            </a:extLst>
          </p:cNvPr>
          <p:cNvSpPr txBox="1">
            <a:spLocks/>
          </p:cNvSpPr>
          <p:nvPr/>
        </p:nvSpPr>
        <p:spPr>
          <a:xfrm>
            <a:off x="10603753" y="8820311"/>
            <a:ext cx="745768" cy="238111"/>
          </a:xfrm>
          <a:prstGeom prst="rect">
            <a:avLst/>
          </a:prstGeom>
        </p:spPr>
        <p:txBody>
          <a:bodyPr vert="horz" lIns="0" tIns="0" rIns="0" bIns="0" rtlCol="0" anchor="b"/>
          <a:lstStyle>
            <a:defPPr>
              <a:defRPr lang="en-US"/>
            </a:defPPr>
            <a:lvl1pPr marL="0" algn="r" defTabSz="228600" rtl="0" eaLnBrk="1" latinLnBrk="0" hangingPunct="1">
              <a:defRPr sz="1200" b="1" kern="1200">
                <a:solidFill>
                  <a:srgbClr val="7B7D7D"/>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A0269F28-EAEE-46E9-879B-415EFE472FE5}" type="slidenum">
              <a:rPr lang="nb-NO" smtClean="0"/>
              <a:pPr/>
              <a:t>4</a:t>
            </a:fld>
            <a:endParaRPr lang="nb-NO" dirty="0"/>
          </a:p>
        </p:txBody>
      </p:sp>
      <p:sp>
        <p:nvSpPr>
          <p:cNvPr id="7" name="Flowchart: Alternate Process 6">
            <a:extLst>
              <a:ext uri="{FF2B5EF4-FFF2-40B4-BE49-F238E27FC236}">
                <a16:creationId xmlns:a16="http://schemas.microsoft.com/office/drawing/2014/main" id="{2770FE71-A1F2-4F14-87F2-615A65E6E9C4}"/>
              </a:ext>
            </a:extLst>
          </p:cNvPr>
          <p:cNvSpPr/>
          <p:nvPr/>
        </p:nvSpPr>
        <p:spPr>
          <a:xfrm>
            <a:off x="333354" y="3841949"/>
            <a:ext cx="1143761"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utslipps-tillatelse</a:t>
            </a:r>
          </a:p>
        </p:txBody>
      </p:sp>
      <p:sp>
        <p:nvSpPr>
          <p:cNvPr id="21" name="Flowchart: Process 20">
            <a:extLst>
              <a:ext uri="{FF2B5EF4-FFF2-40B4-BE49-F238E27FC236}">
                <a16:creationId xmlns:a16="http://schemas.microsoft.com/office/drawing/2014/main" id="{5739D3A6-5201-485F-985D-411B18298001}"/>
              </a:ext>
            </a:extLst>
          </p:cNvPr>
          <p:cNvSpPr/>
          <p:nvPr/>
        </p:nvSpPr>
        <p:spPr>
          <a:xfrm>
            <a:off x="482912"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2008</a:t>
            </a:r>
          </a:p>
        </p:txBody>
      </p:sp>
      <p:sp>
        <p:nvSpPr>
          <p:cNvPr id="39" name="Flowchart: Alternate Process 38">
            <a:extLst>
              <a:ext uri="{FF2B5EF4-FFF2-40B4-BE49-F238E27FC236}">
                <a16:creationId xmlns:a16="http://schemas.microsoft.com/office/drawing/2014/main" id="{0B573F5C-D84F-4AD1-AA7A-B7FE8BA6FBB5}"/>
              </a:ext>
            </a:extLst>
          </p:cNvPr>
          <p:cNvSpPr/>
          <p:nvPr/>
        </p:nvSpPr>
        <p:spPr>
          <a:xfrm>
            <a:off x="1701576" y="4014257"/>
            <a:ext cx="1180394" cy="12275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utslipps-tillatelse</a:t>
            </a:r>
          </a:p>
        </p:txBody>
      </p:sp>
      <p:sp>
        <p:nvSpPr>
          <p:cNvPr id="40" name="Flowchart: Process 39">
            <a:extLst>
              <a:ext uri="{FF2B5EF4-FFF2-40B4-BE49-F238E27FC236}">
                <a16:creationId xmlns:a16="http://schemas.microsoft.com/office/drawing/2014/main" id="{0F60D7EB-C7C0-4B2A-984F-4453826F5E2E}"/>
              </a:ext>
            </a:extLst>
          </p:cNvPr>
          <p:cNvSpPr/>
          <p:nvPr/>
        </p:nvSpPr>
        <p:spPr>
          <a:xfrm>
            <a:off x="1865085"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2015</a:t>
            </a:r>
          </a:p>
        </p:txBody>
      </p:sp>
      <p:sp>
        <p:nvSpPr>
          <p:cNvPr id="57" name="Flowchart: Alternate Process 56">
            <a:extLst>
              <a:ext uri="{FF2B5EF4-FFF2-40B4-BE49-F238E27FC236}">
                <a16:creationId xmlns:a16="http://schemas.microsoft.com/office/drawing/2014/main" id="{F1DCAF43-1A1E-4635-85D2-8F958E122B84}"/>
              </a:ext>
            </a:extLst>
          </p:cNvPr>
          <p:cNvSpPr/>
          <p:nvPr/>
        </p:nvSpPr>
        <p:spPr>
          <a:xfrm>
            <a:off x="3868435" y="3841948"/>
            <a:ext cx="1299956"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Klagene blir ikke tatt til følge ved kongelig resolusjon</a:t>
            </a:r>
          </a:p>
        </p:txBody>
      </p:sp>
      <p:sp>
        <p:nvSpPr>
          <p:cNvPr id="58" name="Flowchart: Process 57">
            <a:extLst>
              <a:ext uri="{FF2B5EF4-FFF2-40B4-BE49-F238E27FC236}">
                <a16:creationId xmlns:a16="http://schemas.microsoft.com/office/drawing/2014/main" id="{416B32D0-F908-40A7-94F4-4617C830CABA}"/>
              </a:ext>
            </a:extLst>
          </p:cNvPr>
          <p:cNvSpPr/>
          <p:nvPr/>
        </p:nvSpPr>
        <p:spPr>
          <a:xfrm>
            <a:off x="4096090"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2016</a:t>
            </a:r>
          </a:p>
        </p:txBody>
      </p:sp>
      <p:sp>
        <p:nvSpPr>
          <p:cNvPr id="59" name="Flowchart: Off-page Connector 58">
            <a:extLst>
              <a:ext uri="{FF2B5EF4-FFF2-40B4-BE49-F238E27FC236}">
                <a16:creationId xmlns:a16="http://schemas.microsoft.com/office/drawing/2014/main" id="{20C0798F-E306-4C73-97B2-C7C533FEB3D8}"/>
              </a:ext>
            </a:extLst>
          </p:cNvPr>
          <p:cNvSpPr/>
          <p:nvPr/>
        </p:nvSpPr>
        <p:spPr>
          <a:xfrm>
            <a:off x="7789908" y="2442041"/>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sp>
        <p:nvSpPr>
          <p:cNvPr id="66" name="Flowchart: Alternate Process 65">
            <a:extLst>
              <a:ext uri="{FF2B5EF4-FFF2-40B4-BE49-F238E27FC236}">
                <a16:creationId xmlns:a16="http://schemas.microsoft.com/office/drawing/2014/main" id="{EB3E1246-8F95-449D-A74D-20DC3E475D86}"/>
              </a:ext>
            </a:extLst>
          </p:cNvPr>
          <p:cNvSpPr/>
          <p:nvPr/>
        </p:nvSpPr>
        <p:spPr>
          <a:xfrm>
            <a:off x="5392136" y="3841948"/>
            <a:ext cx="1072301"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drifts-tillatelse</a:t>
            </a:r>
          </a:p>
        </p:txBody>
      </p:sp>
      <p:sp>
        <p:nvSpPr>
          <p:cNvPr id="67" name="Flowchart: Process 66">
            <a:extLst>
              <a:ext uri="{FF2B5EF4-FFF2-40B4-BE49-F238E27FC236}">
                <a16:creationId xmlns:a16="http://schemas.microsoft.com/office/drawing/2014/main" id="{F99FC425-BA50-405A-BF2D-232FA3431B64}"/>
              </a:ext>
            </a:extLst>
          </p:cNvPr>
          <p:cNvSpPr/>
          <p:nvPr/>
        </p:nvSpPr>
        <p:spPr>
          <a:xfrm>
            <a:off x="5482448"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2019</a:t>
            </a:r>
          </a:p>
        </p:txBody>
      </p:sp>
      <p:sp>
        <p:nvSpPr>
          <p:cNvPr id="78" name="Flowchart: Alternate Process 77">
            <a:extLst>
              <a:ext uri="{FF2B5EF4-FFF2-40B4-BE49-F238E27FC236}">
                <a16:creationId xmlns:a16="http://schemas.microsoft.com/office/drawing/2014/main" id="{8621F2D0-24C2-4942-ACE3-9452DEFF8C7F}"/>
              </a:ext>
            </a:extLst>
          </p:cNvPr>
          <p:cNvSpPr/>
          <p:nvPr/>
        </p:nvSpPr>
        <p:spPr>
          <a:xfrm>
            <a:off x="6645818" y="3965273"/>
            <a:ext cx="1072301" cy="13255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drifts-tillatelse</a:t>
            </a:r>
          </a:p>
        </p:txBody>
      </p:sp>
      <p:sp>
        <p:nvSpPr>
          <p:cNvPr id="79" name="Flowchart: Process 78">
            <a:extLst>
              <a:ext uri="{FF2B5EF4-FFF2-40B4-BE49-F238E27FC236}">
                <a16:creationId xmlns:a16="http://schemas.microsoft.com/office/drawing/2014/main" id="{CE60224A-7B2E-4A01-A6C4-4DFE4635ADFC}"/>
              </a:ext>
            </a:extLst>
          </p:cNvPr>
          <p:cNvSpPr/>
          <p:nvPr/>
        </p:nvSpPr>
        <p:spPr>
          <a:xfrm>
            <a:off x="6759646"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2020</a:t>
            </a:r>
          </a:p>
        </p:txBody>
      </p:sp>
      <p:sp>
        <p:nvSpPr>
          <p:cNvPr id="89" name="Flowchart: Off-page Connector 88">
            <a:extLst>
              <a:ext uri="{FF2B5EF4-FFF2-40B4-BE49-F238E27FC236}">
                <a16:creationId xmlns:a16="http://schemas.microsoft.com/office/drawing/2014/main" id="{BD8BF469-7C25-4985-BD3E-4906D49CBC7E}"/>
              </a:ext>
            </a:extLst>
          </p:cNvPr>
          <p:cNvSpPr/>
          <p:nvPr/>
        </p:nvSpPr>
        <p:spPr>
          <a:xfrm>
            <a:off x="2834432" y="2450383"/>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cxnSp>
        <p:nvCxnSpPr>
          <p:cNvPr id="91" name="Straight Arrow Connector 90">
            <a:extLst>
              <a:ext uri="{FF2B5EF4-FFF2-40B4-BE49-F238E27FC236}">
                <a16:creationId xmlns:a16="http://schemas.microsoft.com/office/drawing/2014/main" id="{7532D305-EE9D-4956-B91D-85AAA87035C1}"/>
              </a:ext>
            </a:extLst>
          </p:cNvPr>
          <p:cNvCxnSpPr>
            <a:cxnSpLocks/>
            <a:stCxn id="93" idx="3"/>
          </p:cNvCxnSpPr>
          <p:nvPr/>
        </p:nvCxnSpPr>
        <p:spPr>
          <a:xfrm>
            <a:off x="10282017" y="4635743"/>
            <a:ext cx="34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Flowchart: Alternate Process 92">
            <a:extLst>
              <a:ext uri="{FF2B5EF4-FFF2-40B4-BE49-F238E27FC236}">
                <a16:creationId xmlns:a16="http://schemas.microsoft.com/office/drawing/2014/main" id="{F8BC47EE-A15A-4D3A-8E43-0B027FD60E3D}"/>
              </a:ext>
            </a:extLst>
          </p:cNvPr>
          <p:cNvSpPr/>
          <p:nvPr/>
        </p:nvSpPr>
        <p:spPr>
          <a:xfrm>
            <a:off x="8994747" y="3841948"/>
            <a:ext cx="1287270"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opprett-holder vedtaket om drifts-konsesjon</a:t>
            </a:r>
          </a:p>
        </p:txBody>
      </p:sp>
      <p:sp>
        <p:nvSpPr>
          <p:cNvPr id="94" name="Flowchart: Process 93">
            <a:extLst>
              <a:ext uri="{FF2B5EF4-FFF2-40B4-BE49-F238E27FC236}">
                <a16:creationId xmlns:a16="http://schemas.microsoft.com/office/drawing/2014/main" id="{DD158E5C-8B4E-4965-A4A6-4E9E83825964}"/>
              </a:ext>
            </a:extLst>
          </p:cNvPr>
          <p:cNvSpPr/>
          <p:nvPr/>
        </p:nvSpPr>
        <p:spPr>
          <a:xfrm>
            <a:off x="9188129"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sp>
        <p:nvSpPr>
          <p:cNvPr id="100" name="Flowchart: Alternate Process 99">
            <a:extLst>
              <a:ext uri="{FF2B5EF4-FFF2-40B4-BE49-F238E27FC236}">
                <a16:creationId xmlns:a16="http://schemas.microsoft.com/office/drawing/2014/main" id="{781DB6C3-1CFE-40DE-96E6-6EE6D9275BD3}"/>
              </a:ext>
            </a:extLst>
          </p:cNvPr>
          <p:cNvSpPr/>
          <p:nvPr/>
        </p:nvSpPr>
        <p:spPr>
          <a:xfrm>
            <a:off x="10542934" y="3841949"/>
            <a:ext cx="1380792" cy="15875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Naturvern-forbundet og Natur og Ungdom saksøker staten!</a:t>
            </a:r>
          </a:p>
        </p:txBody>
      </p:sp>
      <p:sp>
        <p:nvSpPr>
          <p:cNvPr id="101" name="Flowchart: Process 100">
            <a:extLst>
              <a:ext uri="{FF2B5EF4-FFF2-40B4-BE49-F238E27FC236}">
                <a16:creationId xmlns:a16="http://schemas.microsoft.com/office/drawing/2014/main" id="{4A78EBB6-CEE9-4466-AB52-76AE4C3C4CB1}"/>
              </a:ext>
            </a:extLst>
          </p:cNvPr>
          <p:cNvSpPr/>
          <p:nvPr/>
        </p:nvSpPr>
        <p:spPr>
          <a:xfrm>
            <a:off x="10811007"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cxnSp>
        <p:nvCxnSpPr>
          <p:cNvPr id="103" name="Straight Arrow Connector 102">
            <a:extLst>
              <a:ext uri="{FF2B5EF4-FFF2-40B4-BE49-F238E27FC236}">
                <a16:creationId xmlns:a16="http://schemas.microsoft.com/office/drawing/2014/main" id="{CF6BE714-EBD7-4426-8026-0ED3EB94F610}"/>
              </a:ext>
            </a:extLst>
          </p:cNvPr>
          <p:cNvCxnSpPr>
            <a:stCxn id="7" idx="3"/>
            <a:endCxn id="39" idx="1"/>
          </p:cNvCxnSpPr>
          <p:nvPr/>
        </p:nvCxnSpPr>
        <p:spPr>
          <a:xfrm flipV="1">
            <a:off x="1477115" y="4628055"/>
            <a:ext cx="22446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2A51956-6139-4D3B-A403-B02987021250}"/>
              </a:ext>
            </a:extLst>
          </p:cNvPr>
          <p:cNvCxnSpPr>
            <a:cxnSpLocks/>
            <a:stCxn id="39" idx="3"/>
            <a:endCxn id="57" idx="1"/>
          </p:cNvCxnSpPr>
          <p:nvPr/>
        </p:nvCxnSpPr>
        <p:spPr>
          <a:xfrm>
            <a:off x="2881970" y="4628055"/>
            <a:ext cx="9864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1660368-BF65-4CBB-B0F5-5E1C07D1768E}"/>
              </a:ext>
            </a:extLst>
          </p:cNvPr>
          <p:cNvCxnSpPr>
            <a:stCxn id="57" idx="3"/>
            <a:endCxn id="66" idx="1"/>
          </p:cNvCxnSpPr>
          <p:nvPr/>
        </p:nvCxnSpPr>
        <p:spPr>
          <a:xfrm>
            <a:off x="5168391" y="4628056"/>
            <a:ext cx="223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97D1990-B865-44F9-9345-AEA1CA0A1BDB}"/>
              </a:ext>
            </a:extLst>
          </p:cNvPr>
          <p:cNvCxnSpPr>
            <a:cxnSpLocks/>
            <a:stCxn id="66" idx="3"/>
            <a:endCxn id="78" idx="1"/>
          </p:cNvCxnSpPr>
          <p:nvPr/>
        </p:nvCxnSpPr>
        <p:spPr>
          <a:xfrm flipV="1">
            <a:off x="6464437" y="4628055"/>
            <a:ext cx="1813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5E90FA4-1D0F-45C1-8798-63801B4D56C7}"/>
              </a:ext>
            </a:extLst>
          </p:cNvPr>
          <p:cNvCxnSpPr>
            <a:cxnSpLocks/>
            <a:stCxn id="78" idx="3"/>
            <a:endCxn id="93" idx="1"/>
          </p:cNvCxnSpPr>
          <p:nvPr/>
        </p:nvCxnSpPr>
        <p:spPr>
          <a:xfrm>
            <a:off x="7718119" y="4628055"/>
            <a:ext cx="1276628" cy="7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ADEDC4-CA80-46B9-9597-6C2861E0B4DA}"/>
              </a:ext>
            </a:extLst>
          </p:cNvPr>
          <p:cNvCxnSpPr>
            <a:cxnSpLocks/>
            <a:stCxn id="93" idx="3"/>
            <a:endCxn id="100" idx="1"/>
          </p:cNvCxnSpPr>
          <p:nvPr/>
        </p:nvCxnSpPr>
        <p:spPr>
          <a:xfrm>
            <a:off x="10282017" y="4635743"/>
            <a:ext cx="260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Flowchart: Process 125">
            <a:extLst>
              <a:ext uri="{FF2B5EF4-FFF2-40B4-BE49-F238E27FC236}">
                <a16:creationId xmlns:a16="http://schemas.microsoft.com/office/drawing/2014/main" id="{43565DFC-89BF-408D-ADBA-B9895B281BC1}"/>
              </a:ext>
            </a:extLst>
          </p:cNvPr>
          <p:cNvSpPr/>
          <p:nvPr/>
        </p:nvSpPr>
        <p:spPr>
          <a:xfrm>
            <a:off x="7936062" y="182366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2021</a:t>
            </a:r>
          </a:p>
        </p:txBody>
      </p:sp>
      <p:sp>
        <p:nvSpPr>
          <p:cNvPr id="127" name="Flowchart: Alternate Process 126">
            <a:extLst>
              <a:ext uri="{FF2B5EF4-FFF2-40B4-BE49-F238E27FC236}">
                <a16:creationId xmlns:a16="http://schemas.microsoft.com/office/drawing/2014/main" id="{FE065EE2-409B-41FA-A084-485FB09D6E67}"/>
              </a:ext>
            </a:extLst>
          </p:cNvPr>
          <p:cNvSpPr/>
          <p:nvPr/>
        </p:nvSpPr>
        <p:spPr>
          <a:xfrm>
            <a:off x="7817678" y="4902781"/>
            <a:ext cx="1060057" cy="18261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revidert utslipps-tillatelse</a:t>
            </a:r>
          </a:p>
        </p:txBody>
      </p:sp>
      <p:sp>
        <p:nvSpPr>
          <p:cNvPr id="133" name="Flowchart: Alternate Process 132">
            <a:extLst>
              <a:ext uri="{FF2B5EF4-FFF2-40B4-BE49-F238E27FC236}">
                <a16:creationId xmlns:a16="http://schemas.microsoft.com/office/drawing/2014/main" id="{AE59E832-A1FB-4CC0-979F-4E624BF1EEB9}"/>
              </a:ext>
            </a:extLst>
          </p:cNvPr>
          <p:cNvSpPr/>
          <p:nvPr/>
        </p:nvSpPr>
        <p:spPr>
          <a:xfrm>
            <a:off x="9108353" y="5526290"/>
            <a:ext cx="1060057" cy="1304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revidert utslipps-tillatelse</a:t>
            </a:r>
          </a:p>
        </p:txBody>
      </p:sp>
      <p:pic>
        <p:nvPicPr>
          <p:cNvPr id="31" name="Picture 30" descr="Text&#10;&#10;Description automatically generated">
            <a:extLst>
              <a:ext uri="{FF2B5EF4-FFF2-40B4-BE49-F238E27FC236}">
                <a16:creationId xmlns:a16="http://schemas.microsoft.com/office/drawing/2014/main" id="{90DC9B59-448F-4D70-84E5-EAE14D364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spTree>
    <p:extLst>
      <p:ext uri="{BB962C8B-B14F-4D97-AF65-F5344CB8AC3E}">
        <p14:creationId xmlns:p14="http://schemas.microsoft.com/office/powerpoint/2010/main" val="259290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FBBEF-A1C8-4E4A-96D6-D2CB99397FF2}"/>
              </a:ext>
            </a:extLst>
          </p:cNvPr>
          <p:cNvPicPr>
            <a:picLocks noChangeAspect="1"/>
          </p:cNvPicPr>
          <p:nvPr/>
        </p:nvPicPr>
        <p:blipFill>
          <a:blip r:embed="rId3"/>
          <a:stretch>
            <a:fillRect/>
          </a:stretch>
        </p:blipFill>
        <p:spPr>
          <a:xfrm>
            <a:off x="166042" y="274630"/>
            <a:ext cx="4400550" cy="620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8002DDB4-F83F-4277-AA5B-27C8EB486B2A}"/>
              </a:ext>
            </a:extLst>
          </p:cNvPr>
          <p:cNvSpPr>
            <a:spLocks noGrp="1"/>
          </p:cNvSpPr>
          <p:nvPr>
            <p:ph type="sldNum" sz="quarter" idx="12"/>
          </p:nvPr>
        </p:nvSpPr>
        <p:spPr/>
        <p:txBody>
          <a:bodyPr/>
          <a:lstStyle/>
          <a:p>
            <a:fld id="{A0269F28-EAEE-46E9-879B-415EFE472FE5}" type="slidenum">
              <a:rPr lang="nb-NO" smtClean="0"/>
              <a:pPr/>
              <a:t>5</a:t>
            </a:fld>
            <a:endParaRPr lang="nb-NO" dirty="0"/>
          </a:p>
        </p:txBody>
      </p:sp>
      <p:pic>
        <p:nvPicPr>
          <p:cNvPr id="5" name="Picture 4" descr="Text&#10;&#10;Description automatically generated">
            <a:extLst>
              <a:ext uri="{FF2B5EF4-FFF2-40B4-BE49-F238E27FC236}">
                <a16:creationId xmlns:a16="http://schemas.microsoft.com/office/drawing/2014/main" id="{41417812-8F61-4A66-B5FE-C6707669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1" name="Picture 10">
            <a:extLst>
              <a:ext uri="{FF2B5EF4-FFF2-40B4-BE49-F238E27FC236}">
                <a16:creationId xmlns:a16="http://schemas.microsoft.com/office/drawing/2014/main" id="{32ABBEB4-C237-4B2F-A104-3E3E81F21FDD}"/>
              </a:ext>
            </a:extLst>
          </p:cNvPr>
          <p:cNvPicPr>
            <a:picLocks noChangeAspect="1"/>
          </p:cNvPicPr>
          <p:nvPr/>
        </p:nvPicPr>
        <p:blipFill>
          <a:blip r:embed="rId5"/>
          <a:stretch>
            <a:fillRect/>
          </a:stretch>
        </p:blipFill>
        <p:spPr>
          <a:xfrm>
            <a:off x="652260" y="772089"/>
            <a:ext cx="4213483" cy="601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543BC89-2494-4B8F-90E3-9A574C0F3601}"/>
              </a:ext>
            </a:extLst>
          </p:cNvPr>
          <p:cNvPicPr>
            <a:picLocks noChangeAspect="1"/>
          </p:cNvPicPr>
          <p:nvPr/>
        </p:nvPicPr>
        <p:blipFill>
          <a:blip r:embed="rId6"/>
          <a:stretch>
            <a:fillRect/>
          </a:stretch>
        </p:blipFill>
        <p:spPr>
          <a:xfrm>
            <a:off x="1406983" y="382595"/>
            <a:ext cx="4496108" cy="59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4E1ED10-63D4-4D29-9A75-65CD1FF7A86D}"/>
              </a:ext>
            </a:extLst>
          </p:cNvPr>
          <p:cNvPicPr>
            <a:picLocks noChangeAspect="1"/>
          </p:cNvPicPr>
          <p:nvPr/>
        </p:nvPicPr>
        <p:blipFill>
          <a:blip r:embed="rId7"/>
          <a:stretch>
            <a:fillRect/>
          </a:stretch>
        </p:blipFill>
        <p:spPr>
          <a:xfrm>
            <a:off x="2123955" y="763430"/>
            <a:ext cx="3931591" cy="5831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2ED5B4D-8B0E-4DC6-B0D1-31C653069DE6}"/>
              </a:ext>
            </a:extLst>
          </p:cNvPr>
          <p:cNvPicPr>
            <a:picLocks noChangeAspect="1"/>
          </p:cNvPicPr>
          <p:nvPr/>
        </p:nvPicPr>
        <p:blipFill>
          <a:blip r:embed="rId8"/>
          <a:stretch>
            <a:fillRect/>
          </a:stretch>
        </p:blipFill>
        <p:spPr>
          <a:xfrm>
            <a:off x="2852731" y="954918"/>
            <a:ext cx="3848454" cy="568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DAF5986-FA28-4354-9B2E-6CC129E49B67}"/>
              </a:ext>
            </a:extLst>
          </p:cNvPr>
          <p:cNvPicPr>
            <a:picLocks noChangeAspect="1"/>
          </p:cNvPicPr>
          <p:nvPr/>
        </p:nvPicPr>
        <p:blipFill>
          <a:blip r:embed="rId9"/>
          <a:stretch>
            <a:fillRect/>
          </a:stretch>
        </p:blipFill>
        <p:spPr>
          <a:xfrm>
            <a:off x="3756081" y="998954"/>
            <a:ext cx="3771160" cy="5456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2CA18838-C431-4882-B702-649405AE0E4D}"/>
              </a:ext>
            </a:extLst>
          </p:cNvPr>
          <p:cNvPicPr>
            <a:picLocks noChangeAspect="1"/>
          </p:cNvPicPr>
          <p:nvPr/>
        </p:nvPicPr>
        <p:blipFill>
          <a:blip r:embed="rId10"/>
          <a:stretch>
            <a:fillRect/>
          </a:stretch>
        </p:blipFill>
        <p:spPr>
          <a:xfrm>
            <a:off x="4616696" y="1178511"/>
            <a:ext cx="4022986" cy="565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0C1173EC-5F88-4B52-912B-999DA09F8C07}"/>
              </a:ext>
            </a:extLst>
          </p:cNvPr>
          <p:cNvPicPr>
            <a:picLocks noChangeAspect="1"/>
          </p:cNvPicPr>
          <p:nvPr/>
        </p:nvPicPr>
        <p:blipFill>
          <a:blip r:embed="rId11"/>
          <a:stretch>
            <a:fillRect/>
          </a:stretch>
        </p:blipFill>
        <p:spPr>
          <a:xfrm>
            <a:off x="5386912" y="1253946"/>
            <a:ext cx="3975748" cy="543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ED43CD0E-E745-40F6-9B33-68E5EB73C3A1}"/>
              </a:ext>
            </a:extLst>
          </p:cNvPr>
          <p:cNvPicPr>
            <a:picLocks noChangeAspect="1"/>
          </p:cNvPicPr>
          <p:nvPr/>
        </p:nvPicPr>
        <p:blipFill>
          <a:blip r:embed="rId12"/>
          <a:stretch>
            <a:fillRect/>
          </a:stretch>
        </p:blipFill>
        <p:spPr>
          <a:xfrm>
            <a:off x="5896065" y="1141579"/>
            <a:ext cx="3724434" cy="566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03B41EE-8D45-49AA-942D-C836B8C65C8C}"/>
              </a:ext>
            </a:extLst>
          </p:cNvPr>
          <p:cNvPicPr>
            <a:picLocks noChangeAspect="1"/>
          </p:cNvPicPr>
          <p:nvPr/>
        </p:nvPicPr>
        <p:blipFill>
          <a:blip r:embed="rId13"/>
          <a:stretch>
            <a:fillRect/>
          </a:stretch>
        </p:blipFill>
        <p:spPr>
          <a:xfrm>
            <a:off x="6620063" y="1220597"/>
            <a:ext cx="3848454" cy="528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0567AE7-9048-4C9B-B7D6-3025DF441405}"/>
              </a:ext>
            </a:extLst>
          </p:cNvPr>
          <p:cNvPicPr>
            <a:picLocks noChangeAspect="1"/>
          </p:cNvPicPr>
          <p:nvPr/>
        </p:nvPicPr>
        <p:blipFill>
          <a:blip r:embed="rId14"/>
          <a:stretch>
            <a:fillRect/>
          </a:stretch>
        </p:blipFill>
        <p:spPr>
          <a:xfrm>
            <a:off x="7250356" y="1237679"/>
            <a:ext cx="3951623"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ECF4988D-7827-46CB-BD72-A57FE83B3AD4}"/>
              </a:ext>
            </a:extLst>
          </p:cNvPr>
          <p:cNvPicPr>
            <a:picLocks noChangeAspect="1"/>
          </p:cNvPicPr>
          <p:nvPr/>
        </p:nvPicPr>
        <p:blipFill>
          <a:blip r:embed="rId15"/>
          <a:stretch>
            <a:fillRect/>
          </a:stretch>
        </p:blipFill>
        <p:spPr>
          <a:xfrm>
            <a:off x="7737045" y="990254"/>
            <a:ext cx="4239882"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9C0C34B2-0552-43A1-9F17-9CF12EF90DAF}"/>
              </a:ext>
            </a:extLst>
          </p:cNvPr>
          <p:cNvPicPr>
            <a:picLocks noChangeAspect="1"/>
          </p:cNvPicPr>
          <p:nvPr/>
        </p:nvPicPr>
        <p:blipFill>
          <a:blip r:embed="rId16"/>
          <a:stretch>
            <a:fillRect/>
          </a:stretch>
        </p:blipFill>
        <p:spPr>
          <a:xfrm>
            <a:off x="8266207" y="1140193"/>
            <a:ext cx="3813244" cy="5495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305C2CC8-8F6B-4BCF-B4AB-D21AE847D344}"/>
              </a:ext>
            </a:extLst>
          </p:cNvPr>
          <p:cNvPicPr>
            <a:picLocks noChangeAspect="1"/>
          </p:cNvPicPr>
          <p:nvPr/>
        </p:nvPicPr>
        <p:blipFill>
          <a:blip r:embed="rId17"/>
          <a:stretch>
            <a:fillRect/>
          </a:stretch>
        </p:blipFill>
        <p:spPr>
          <a:xfrm>
            <a:off x="8984617" y="869351"/>
            <a:ext cx="4007248" cy="5510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2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75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25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75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D3E7E-986B-457E-B175-6C2BAD815158}"/>
              </a:ext>
            </a:extLst>
          </p:cNvPr>
          <p:cNvSpPr>
            <a:spLocks noGrp="1"/>
          </p:cNvSpPr>
          <p:nvPr>
            <p:ph type="sldNum" sz="quarter" idx="12"/>
          </p:nvPr>
        </p:nvSpPr>
        <p:spPr/>
        <p:txBody>
          <a:bodyPr/>
          <a:lstStyle/>
          <a:p>
            <a:fld id="{A0269F28-EAEE-46E9-879B-415EFE472FE5}" type="slidenum">
              <a:rPr lang="nb-NO" smtClean="0"/>
              <a:pPr/>
              <a:t>6</a:t>
            </a:fld>
            <a:endParaRPr lang="nb-NO" dirty="0"/>
          </a:p>
        </p:txBody>
      </p:sp>
      <p:pic>
        <p:nvPicPr>
          <p:cNvPr id="9" name="Picture 8" descr="A person standing in front of a large group of people&#10;&#10;Description automatically generated with medium confidence">
            <a:extLst>
              <a:ext uri="{FF2B5EF4-FFF2-40B4-BE49-F238E27FC236}">
                <a16:creationId xmlns:a16="http://schemas.microsoft.com/office/drawing/2014/main" id="{B29E4D37-8E1F-4A60-AA34-727D5D657AEB}"/>
              </a:ext>
            </a:extLst>
          </p:cNvPr>
          <p:cNvPicPr>
            <a:picLocks noChangeAspect="1"/>
          </p:cNvPicPr>
          <p:nvPr/>
        </p:nvPicPr>
        <p:blipFill rotWithShape="1">
          <a:blip r:embed="rId3">
            <a:extLst>
              <a:ext uri="{28A0092B-C50C-407E-A947-70E740481C1C}">
                <a14:useLocalDpi xmlns:a14="http://schemas.microsoft.com/office/drawing/2010/main" val="0"/>
              </a:ext>
            </a:extLst>
          </a:blip>
          <a:srcRect l="7902" t="19556"/>
          <a:stretch/>
        </p:blipFill>
        <p:spPr>
          <a:xfrm>
            <a:off x="1" y="3232298"/>
            <a:ext cx="6016412" cy="3625702"/>
          </a:xfrm>
          <a:prstGeom prst="rect">
            <a:avLst/>
          </a:prstGeom>
        </p:spPr>
      </p:pic>
      <p:pic>
        <p:nvPicPr>
          <p:cNvPr id="10" name="Picture Placeholder 6" descr="A picture containing person, food, person, outdoor&#10;&#10;Description automatically generated">
            <a:extLst>
              <a:ext uri="{FF2B5EF4-FFF2-40B4-BE49-F238E27FC236}">
                <a16:creationId xmlns:a16="http://schemas.microsoft.com/office/drawing/2014/main" id="{3F27CD00-D851-40CC-BF33-BF1BE0569AE9}"/>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a:fillRect/>
          </a:stretch>
        </p:blipFill>
        <p:spPr>
          <a:xfrm>
            <a:off x="6096000" y="0"/>
            <a:ext cx="6096000" cy="6858000"/>
          </a:xfrm>
          <a:prstGeom prst="rect">
            <a:avLst/>
          </a:prstGeom>
        </p:spPr>
      </p:pic>
      <p:pic>
        <p:nvPicPr>
          <p:cNvPr id="4" name="Picture 3" descr="A group of people sitting in a room&#10;&#10;Description automatically generated with medium confidence">
            <a:extLst>
              <a:ext uri="{FF2B5EF4-FFF2-40B4-BE49-F238E27FC236}">
                <a16:creationId xmlns:a16="http://schemas.microsoft.com/office/drawing/2014/main" id="{AE0B3447-4E27-4DC9-BF0F-5A9BA93DAC81}"/>
              </a:ext>
            </a:extLst>
          </p:cNvPr>
          <p:cNvPicPr>
            <a:picLocks noChangeAspect="1"/>
          </p:cNvPicPr>
          <p:nvPr/>
        </p:nvPicPr>
        <p:blipFill rotWithShape="1">
          <a:blip r:embed="rId5">
            <a:extLst>
              <a:ext uri="{28A0092B-C50C-407E-A947-70E740481C1C}">
                <a14:useLocalDpi xmlns:a14="http://schemas.microsoft.com/office/drawing/2010/main" val="0"/>
              </a:ext>
            </a:extLst>
          </a:blip>
          <a:srcRect t="10090" b="11858"/>
          <a:stretch/>
        </p:blipFill>
        <p:spPr>
          <a:xfrm>
            <a:off x="0" y="1"/>
            <a:ext cx="6016412" cy="3130666"/>
          </a:xfrm>
          <a:prstGeom prst="rect">
            <a:avLst/>
          </a:prstGeom>
        </p:spPr>
      </p:pic>
    </p:spTree>
    <p:extLst>
      <p:ext uri="{BB962C8B-B14F-4D97-AF65-F5344CB8AC3E}">
        <p14:creationId xmlns:p14="http://schemas.microsoft.com/office/powerpoint/2010/main" val="3752475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8343B-142C-4AB7-8933-AAB37F86F37E}"/>
              </a:ext>
            </a:extLst>
          </p:cNvPr>
          <p:cNvSpPr>
            <a:spLocks noGrp="1"/>
          </p:cNvSpPr>
          <p:nvPr>
            <p:ph type="sldNum" sz="quarter" idx="12"/>
          </p:nvPr>
        </p:nvSpPr>
        <p:spPr/>
        <p:txBody>
          <a:bodyPr/>
          <a:lstStyle/>
          <a:p>
            <a:fld id="{A0269F28-EAEE-46E9-879B-415EFE472FE5}" type="slidenum">
              <a:rPr lang="nb-NO" smtClean="0"/>
              <a:pPr/>
              <a:t>7</a:t>
            </a:fld>
            <a:endParaRPr lang="nb-NO" dirty="0"/>
          </a:p>
        </p:txBody>
      </p:sp>
      <p:pic>
        <p:nvPicPr>
          <p:cNvPr id="3" name="Picture 2" descr="A group of people standing on a dock with a body of water in the background&#10;&#10;Description automatically generated with medium confidence">
            <a:extLst>
              <a:ext uri="{FF2B5EF4-FFF2-40B4-BE49-F238E27FC236}">
                <a16:creationId xmlns:a16="http://schemas.microsoft.com/office/drawing/2014/main" id="{EBDF155D-92EB-42E2-9DD9-851F10D893F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65556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B75358-EFB7-48C7-9160-B9BF5CD968B7}"/>
              </a:ext>
            </a:extLst>
          </p:cNvPr>
          <p:cNvSpPr/>
          <p:nvPr/>
        </p:nvSpPr>
        <p:spPr>
          <a:xfrm>
            <a:off x="8016949" y="170121"/>
            <a:ext cx="1584251" cy="76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descr="A group of people holding signs&#10;&#10;Description automatically generated">
            <a:extLst>
              <a:ext uri="{FF2B5EF4-FFF2-40B4-BE49-F238E27FC236}">
                <a16:creationId xmlns:a16="http://schemas.microsoft.com/office/drawing/2014/main" id="{A71BF65E-244A-47A6-9F60-B63B5411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949" y="-1"/>
            <a:ext cx="4666688" cy="3110347"/>
          </a:xfrm>
          <a:prstGeom prst="rect">
            <a:avLst/>
          </a:prstGeom>
        </p:spPr>
      </p:pic>
      <p:sp>
        <p:nvSpPr>
          <p:cNvPr id="2" name="Slide Number Placeholder 1">
            <a:extLst>
              <a:ext uri="{FF2B5EF4-FFF2-40B4-BE49-F238E27FC236}">
                <a16:creationId xmlns:a16="http://schemas.microsoft.com/office/drawing/2014/main" id="{6FFC77F6-B4F8-444F-81DE-9B1FC3F3DDC1}"/>
              </a:ext>
            </a:extLst>
          </p:cNvPr>
          <p:cNvSpPr>
            <a:spLocks noGrp="1"/>
          </p:cNvSpPr>
          <p:nvPr>
            <p:ph type="sldNum" sz="quarter" idx="12"/>
          </p:nvPr>
        </p:nvSpPr>
        <p:spPr/>
        <p:txBody>
          <a:bodyPr/>
          <a:lstStyle/>
          <a:p>
            <a:fld id="{A0269F28-EAEE-46E9-879B-415EFE472FE5}" type="slidenum">
              <a:rPr lang="nb-NO" smtClean="0"/>
              <a:pPr/>
              <a:t>8</a:t>
            </a:fld>
            <a:endParaRPr lang="nb-NO" dirty="0"/>
          </a:p>
        </p:txBody>
      </p:sp>
      <p:pic>
        <p:nvPicPr>
          <p:cNvPr id="7" name="Picture 6" descr="A group of people holding signs&#10;&#10;Description automatically generated with medium confidence">
            <a:extLst>
              <a:ext uri="{FF2B5EF4-FFF2-40B4-BE49-F238E27FC236}">
                <a16:creationId xmlns:a16="http://schemas.microsoft.com/office/drawing/2014/main" id="{ADB70756-1B61-4431-9124-B6C643C927CB}"/>
              </a:ext>
            </a:extLst>
          </p:cNvPr>
          <p:cNvPicPr>
            <a:picLocks noChangeAspect="1"/>
          </p:cNvPicPr>
          <p:nvPr/>
        </p:nvPicPr>
        <p:blipFill rotWithShape="1">
          <a:blip r:embed="rId4">
            <a:extLst>
              <a:ext uri="{28A0092B-C50C-407E-A947-70E740481C1C}">
                <a14:useLocalDpi xmlns:a14="http://schemas.microsoft.com/office/drawing/2010/main" val="0"/>
              </a:ext>
            </a:extLst>
          </a:blip>
          <a:srcRect t="11189" r="3588" b="7315"/>
          <a:stretch/>
        </p:blipFill>
        <p:spPr>
          <a:xfrm>
            <a:off x="-16658" y="3176824"/>
            <a:ext cx="6560150" cy="3696849"/>
          </a:xfrm>
          <a:prstGeom prst="rect">
            <a:avLst/>
          </a:prstGeom>
        </p:spPr>
      </p:pic>
      <p:pic>
        <p:nvPicPr>
          <p:cNvPr id="14" name="Picture 13" descr="A picture containing text, sky, outdoor, sign&#10;&#10;Description automatically generated">
            <a:extLst>
              <a:ext uri="{FF2B5EF4-FFF2-40B4-BE49-F238E27FC236}">
                <a16:creationId xmlns:a16="http://schemas.microsoft.com/office/drawing/2014/main" id="{1AD03AB5-CAFC-4E63-BB98-65E5AD4D6E97}"/>
              </a:ext>
            </a:extLst>
          </p:cNvPr>
          <p:cNvPicPr>
            <a:picLocks noChangeAspect="1"/>
          </p:cNvPicPr>
          <p:nvPr/>
        </p:nvPicPr>
        <p:blipFill rotWithShape="1">
          <a:blip r:embed="rId5">
            <a:extLst>
              <a:ext uri="{28A0092B-C50C-407E-A947-70E740481C1C}">
                <a14:useLocalDpi xmlns:a14="http://schemas.microsoft.com/office/drawing/2010/main" val="0"/>
              </a:ext>
            </a:extLst>
          </a:blip>
          <a:srcRect l="15434" r="1511"/>
          <a:stretch/>
        </p:blipFill>
        <p:spPr>
          <a:xfrm>
            <a:off x="0" y="-1"/>
            <a:ext cx="3878087" cy="3112095"/>
          </a:xfrm>
          <a:prstGeom prst="rect">
            <a:avLst/>
          </a:prstGeom>
        </p:spPr>
      </p:pic>
      <p:pic>
        <p:nvPicPr>
          <p:cNvPr id="16" name="Picture 15" descr="A group of people in a boat&#10;&#10;Description automatically generated with medium confidence">
            <a:extLst>
              <a:ext uri="{FF2B5EF4-FFF2-40B4-BE49-F238E27FC236}">
                <a16:creationId xmlns:a16="http://schemas.microsoft.com/office/drawing/2014/main" id="{F7634A0A-9934-4A52-8D03-D68A7BD18D47}"/>
              </a:ext>
            </a:extLst>
          </p:cNvPr>
          <p:cNvPicPr>
            <a:picLocks noChangeAspect="1"/>
          </p:cNvPicPr>
          <p:nvPr/>
        </p:nvPicPr>
        <p:blipFill rotWithShape="1">
          <a:blip r:embed="rId6">
            <a:extLst>
              <a:ext uri="{28A0092B-C50C-407E-A947-70E740481C1C}">
                <a14:useLocalDpi xmlns:a14="http://schemas.microsoft.com/office/drawing/2010/main" val="0"/>
              </a:ext>
            </a:extLst>
          </a:blip>
          <a:srcRect t="6897" b="9419"/>
          <a:stretch/>
        </p:blipFill>
        <p:spPr>
          <a:xfrm>
            <a:off x="8701675" y="0"/>
            <a:ext cx="3501788" cy="1953134"/>
          </a:xfrm>
          <a:prstGeom prst="rect">
            <a:avLst/>
          </a:prstGeom>
        </p:spPr>
      </p:pic>
      <p:pic>
        <p:nvPicPr>
          <p:cNvPr id="18" name="Picture 17" descr="A group of people holding signs&#10;&#10;Description automatically generated">
            <a:extLst>
              <a:ext uri="{FF2B5EF4-FFF2-40B4-BE49-F238E27FC236}">
                <a16:creationId xmlns:a16="http://schemas.microsoft.com/office/drawing/2014/main" id="{2352E420-C482-4453-97E9-2A71648E25FB}"/>
              </a:ext>
            </a:extLst>
          </p:cNvPr>
          <p:cNvPicPr>
            <a:picLocks noChangeAspect="1"/>
          </p:cNvPicPr>
          <p:nvPr/>
        </p:nvPicPr>
        <p:blipFill rotWithShape="1">
          <a:blip r:embed="rId7">
            <a:extLst>
              <a:ext uri="{28A0092B-C50C-407E-A947-70E740481C1C}">
                <a14:useLocalDpi xmlns:a14="http://schemas.microsoft.com/office/drawing/2010/main" val="0"/>
              </a:ext>
            </a:extLst>
          </a:blip>
          <a:srcRect t="6383" b="9955"/>
          <a:stretch/>
        </p:blipFill>
        <p:spPr>
          <a:xfrm>
            <a:off x="8701673" y="2023442"/>
            <a:ext cx="3501789" cy="1953135"/>
          </a:xfrm>
          <a:prstGeom prst="rect">
            <a:avLst/>
          </a:prstGeom>
        </p:spPr>
      </p:pic>
      <p:pic>
        <p:nvPicPr>
          <p:cNvPr id="22" name="Picture 21" descr="A person holding a sign&#10;&#10;Description automatically generated with medium confidence">
            <a:extLst>
              <a:ext uri="{FF2B5EF4-FFF2-40B4-BE49-F238E27FC236}">
                <a16:creationId xmlns:a16="http://schemas.microsoft.com/office/drawing/2014/main" id="{C3C96EC8-08C7-4418-B8CF-F1495FF92A65}"/>
              </a:ext>
            </a:extLst>
          </p:cNvPr>
          <p:cNvPicPr>
            <a:picLocks noChangeAspect="1"/>
          </p:cNvPicPr>
          <p:nvPr/>
        </p:nvPicPr>
        <p:blipFill rotWithShape="1">
          <a:blip r:embed="rId8">
            <a:extLst>
              <a:ext uri="{28A0092B-C50C-407E-A947-70E740481C1C}">
                <a14:useLocalDpi xmlns:a14="http://schemas.microsoft.com/office/drawing/2010/main" val="0"/>
              </a:ext>
            </a:extLst>
          </a:blip>
          <a:srcRect r="16260"/>
          <a:stretch/>
        </p:blipFill>
        <p:spPr>
          <a:xfrm>
            <a:off x="6579187" y="3175299"/>
            <a:ext cx="2054450" cy="3680954"/>
          </a:xfrm>
          <a:prstGeom prst="rect">
            <a:avLst/>
          </a:prstGeom>
        </p:spPr>
      </p:pic>
      <p:pic>
        <p:nvPicPr>
          <p:cNvPr id="26" name="Picture 25" descr="A group of people posing for a photo in front of a building&#10;&#10;Description automatically generated">
            <a:extLst>
              <a:ext uri="{FF2B5EF4-FFF2-40B4-BE49-F238E27FC236}">
                <a16:creationId xmlns:a16="http://schemas.microsoft.com/office/drawing/2014/main" id="{38D924C2-E62C-4B99-A29C-CED69BEFD663}"/>
              </a:ext>
            </a:extLst>
          </p:cNvPr>
          <p:cNvPicPr>
            <a:picLocks noChangeAspect="1"/>
          </p:cNvPicPr>
          <p:nvPr/>
        </p:nvPicPr>
        <p:blipFill rotWithShape="1">
          <a:blip r:embed="rId9">
            <a:extLst>
              <a:ext uri="{28A0092B-C50C-407E-A947-70E740481C1C}">
                <a14:useLocalDpi xmlns:a14="http://schemas.microsoft.com/office/drawing/2010/main" val="0"/>
              </a:ext>
            </a:extLst>
          </a:blip>
          <a:srcRect l="26996" r="9677" b="8724"/>
          <a:stretch/>
        </p:blipFill>
        <p:spPr>
          <a:xfrm>
            <a:off x="8701672" y="4034557"/>
            <a:ext cx="3501790" cy="2839116"/>
          </a:xfrm>
          <a:prstGeom prst="rect">
            <a:avLst/>
          </a:prstGeom>
        </p:spPr>
      </p:pic>
    </p:spTree>
    <p:extLst>
      <p:ext uri="{BB962C8B-B14F-4D97-AF65-F5344CB8AC3E}">
        <p14:creationId xmlns:p14="http://schemas.microsoft.com/office/powerpoint/2010/main" val="31082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156EFE-A869-4517-B0C8-CD513A3B7E08}"/>
              </a:ext>
            </a:extLst>
          </p:cNvPr>
          <p:cNvSpPr/>
          <p:nvPr/>
        </p:nvSpPr>
        <p:spPr>
          <a:xfrm>
            <a:off x="8026347" y="305241"/>
            <a:ext cx="1011381" cy="100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Picture 27" descr="A picture containing outdoor, snow, red, transport&#10;&#10;Description automatically generated">
            <a:extLst>
              <a:ext uri="{FF2B5EF4-FFF2-40B4-BE49-F238E27FC236}">
                <a16:creationId xmlns:a16="http://schemas.microsoft.com/office/drawing/2014/main" id="{0681DCC4-5576-4501-9AB7-C455EF87BCC5}"/>
              </a:ext>
            </a:extLst>
          </p:cNvPr>
          <p:cNvPicPr>
            <a:picLocks noChangeAspect="1"/>
          </p:cNvPicPr>
          <p:nvPr/>
        </p:nvPicPr>
        <p:blipFill rotWithShape="1">
          <a:blip r:embed="rId3">
            <a:extLst>
              <a:ext uri="{28A0092B-C50C-407E-A947-70E740481C1C}">
                <a14:useLocalDpi xmlns:a14="http://schemas.microsoft.com/office/drawing/2010/main" val="0"/>
              </a:ext>
            </a:extLst>
          </a:blip>
          <a:srcRect l="17859" r="9367"/>
          <a:stretch/>
        </p:blipFill>
        <p:spPr>
          <a:xfrm>
            <a:off x="8866908" y="0"/>
            <a:ext cx="3326425" cy="6858000"/>
          </a:xfrm>
          <a:prstGeom prst="rect">
            <a:avLst/>
          </a:prstGeom>
        </p:spPr>
      </p:pic>
      <p:pic>
        <p:nvPicPr>
          <p:cNvPr id="6" name="Picture 5" descr="A picture containing text, outdoor, handcart, pulled&#10;&#10;Description automatically generated">
            <a:extLst>
              <a:ext uri="{FF2B5EF4-FFF2-40B4-BE49-F238E27FC236}">
                <a16:creationId xmlns:a16="http://schemas.microsoft.com/office/drawing/2014/main" id="{EB70F4D6-8D1D-4011-A638-F81BBB61DA63}"/>
              </a:ext>
            </a:extLst>
          </p:cNvPr>
          <p:cNvPicPr>
            <a:picLocks noChangeAspect="1"/>
          </p:cNvPicPr>
          <p:nvPr/>
        </p:nvPicPr>
        <p:blipFill rotWithShape="1">
          <a:blip r:embed="rId4">
            <a:extLst>
              <a:ext uri="{28A0092B-C50C-407E-A947-70E740481C1C}">
                <a14:useLocalDpi xmlns:a14="http://schemas.microsoft.com/office/drawing/2010/main" val="0"/>
              </a:ext>
            </a:extLst>
          </a:blip>
          <a:srcRect t="9522" b="411"/>
          <a:stretch/>
        </p:blipFill>
        <p:spPr>
          <a:xfrm>
            <a:off x="2564894" y="0"/>
            <a:ext cx="6231501" cy="3740731"/>
          </a:xfrm>
          <a:prstGeom prst="rect">
            <a:avLst/>
          </a:prstGeom>
        </p:spPr>
      </p:pic>
      <p:pic>
        <p:nvPicPr>
          <p:cNvPr id="15" name="Picture 14" descr="A picture containing outdoor, sky, person, group&#10;&#10;Description automatically generated">
            <a:extLst>
              <a:ext uri="{FF2B5EF4-FFF2-40B4-BE49-F238E27FC236}">
                <a16:creationId xmlns:a16="http://schemas.microsoft.com/office/drawing/2014/main" id="{548B6DA6-BF70-453F-8FAB-30099537CC46}"/>
              </a:ext>
            </a:extLst>
          </p:cNvPr>
          <p:cNvPicPr>
            <a:picLocks noChangeAspect="1"/>
          </p:cNvPicPr>
          <p:nvPr/>
        </p:nvPicPr>
        <p:blipFill rotWithShape="1">
          <a:blip r:embed="rId5">
            <a:extLst>
              <a:ext uri="{28A0092B-C50C-407E-A947-70E740481C1C}">
                <a14:useLocalDpi xmlns:a14="http://schemas.microsoft.com/office/drawing/2010/main" val="0"/>
              </a:ext>
            </a:extLst>
          </a:blip>
          <a:srcRect l="-434" t="34253" r="23106"/>
          <a:stretch/>
        </p:blipFill>
        <p:spPr>
          <a:xfrm>
            <a:off x="-13855" y="3800444"/>
            <a:ext cx="2396837" cy="3057556"/>
          </a:xfrm>
          <a:prstGeom prst="rect">
            <a:avLst/>
          </a:prstGeom>
        </p:spPr>
      </p:pic>
      <p:sp>
        <p:nvSpPr>
          <p:cNvPr id="2" name="Slide Number Placeholder 1">
            <a:extLst>
              <a:ext uri="{FF2B5EF4-FFF2-40B4-BE49-F238E27FC236}">
                <a16:creationId xmlns:a16="http://schemas.microsoft.com/office/drawing/2014/main" id="{9BF1BCB7-E9B4-4F38-8FC4-3CC1DC3A0F15}"/>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9" name="Picture 8" descr="A picture containing text, outdoor&#10;&#10;Description automatically generated">
            <a:extLst>
              <a:ext uri="{FF2B5EF4-FFF2-40B4-BE49-F238E27FC236}">
                <a16:creationId xmlns:a16="http://schemas.microsoft.com/office/drawing/2014/main" id="{D038E004-58DD-4ABF-888F-C2B1F0D2C75B}"/>
              </a:ext>
            </a:extLst>
          </p:cNvPr>
          <p:cNvPicPr>
            <a:picLocks noChangeAspect="1"/>
          </p:cNvPicPr>
          <p:nvPr/>
        </p:nvPicPr>
        <p:blipFill rotWithShape="1">
          <a:blip r:embed="rId6">
            <a:extLst>
              <a:ext uri="{28A0092B-C50C-407E-A947-70E740481C1C}">
                <a14:useLocalDpi xmlns:a14="http://schemas.microsoft.com/office/drawing/2010/main" val="0"/>
              </a:ext>
            </a:extLst>
          </a:blip>
          <a:srcRect l="32864" r="9414"/>
          <a:stretch/>
        </p:blipFill>
        <p:spPr>
          <a:xfrm>
            <a:off x="2453495" y="3800444"/>
            <a:ext cx="2647927" cy="3057556"/>
          </a:xfrm>
          <a:prstGeom prst="rect">
            <a:avLst/>
          </a:prstGeom>
        </p:spPr>
      </p:pic>
      <p:pic>
        <p:nvPicPr>
          <p:cNvPr id="13" name="Picture 12" descr="A group of people on a roller coaster&#10;&#10;Description automatically generated">
            <a:extLst>
              <a:ext uri="{FF2B5EF4-FFF2-40B4-BE49-F238E27FC236}">
                <a16:creationId xmlns:a16="http://schemas.microsoft.com/office/drawing/2014/main" id="{D39A4717-5B2E-4751-880E-FF12AD7A4A2E}"/>
              </a:ext>
            </a:extLst>
          </p:cNvPr>
          <p:cNvPicPr>
            <a:picLocks noChangeAspect="1"/>
          </p:cNvPicPr>
          <p:nvPr/>
        </p:nvPicPr>
        <p:blipFill rotWithShape="1">
          <a:blip r:embed="rId7">
            <a:extLst>
              <a:ext uri="{28A0092B-C50C-407E-A947-70E740481C1C}">
                <a14:useLocalDpi xmlns:a14="http://schemas.microsoft.com/office/drawing/2010/main" val="0"/>
              </a:ext>
            </a:extLst>
          </a:blip>
          <a:srcRect l="5026" t="19873" r="13851"/>
          <a:stretch/>
        </p:blipFill>
        <p:spPr>
          <a:xfrm>
            <a:off x="0" y="0"/>
            <a:ext cx="2524216" cy="3740731"/>
          </a:xfrm>
          <a:prstGeom prst="rect">
            <a:avLst/>
          </a:prstGeom>
        </p:spPr>
      </p:pic>
      <p:pic>
        <p:nvPicPr>
          <p:cNvPr id="32" name="Picture 31" descr="A picture containing person, outdoor, pressure suit&#10;&#10;Description automatically generated">
            <a:extLst>
              <a:ext uri="{FF2B5EF4-FFF2-40B4-BE49-F238E27FC236}">
                <a16:creationId xmlns:a16="http://schemas.microsoft.com/office/drawing/2014/main" id="{378B8115-14A9-45D9-B2BB-2C49945C8402}"/>
              </a:ext>
            </a:extLst>
          </p:cNvPr>
          <p:cNvPicPr>
            <a:picLocks noChangeAspect="1"/>
          </p:cNvPicPr>
          <p:nvPr/>
        </p:nvPicPr>
        <p:blipFill rotWithShape="1">
          <a:blip r:embed="rId8">
            <a:extLst>
              <a:ext uri="{28A0092B-C50C-407E-A947-70E740481C1C}">
                <a14:useLocalDpi xmlns:a14="http://schemas.microsoft.com/office/drawing/2010/main" val="0"/>
              </a:ext>
            </a:extLst>
          </a:blip>
          <a:srcRect l="16327" r="4154"/>
          <a:stretch/>
        </p:blipFill>
        <p:spPr>
          <a:xfrm>
            <a:off x="5148459" y="3800444"/>
            <a:ext cx="3647936" cy="3057556"/>
          </a:xfrm>
          <a:prstGeom prst="rect">
            <a:avLst/>
          </a:prstGeom>
        </p:spPr>
      </p:pic>
    </p:spTree>
    <p:extLst>
      <p:ext uri="{BB962C8B-B14F-4D97-AF65-F5344CB8AC3E}">
        <p14:creationId xmlns:p14="http://schemas.microsoft.com/office/powerpoint/2010/main" val="2422835055"/>
      </p:ext>
    </p:extLst>
  </p:cSld>
  <p:clrMapOvr>
    <a:masterClrMapping/>
  </p:clrMapOvr>
</p:sld>
</file>

<file path=ppt/theme/theme1.xml><?xml version="1.0" encoding="utf-8"?>
<a:theme xmlns:a="http://schemas.openxmlformats.org/drawingml/2006/main" name="1_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4" ma:contentTypeDescription="Create a new document." ma:contentTypeScope="" ma:versionID="4861cb06711c43ae5b06507c0d33fa01">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676dbc1fb8e9648f94ba0d75529040bc"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39C3E-995A-4C21-84A7-33CD0E768C70}">
  <ds:schemaRefs>
    <ds:schemaRef ds:uri="http://schemas.microsoft.com/sharepoint/v3/contenttype/forms"/>
  </ds:schemaRefs>
</ds:datastoreItem>
</file>

<file path=customXml/itemProps2.xml><?xml version="1.0" encoding="utf-8"?>
<ds:datastoreItem xmlns:ds="http://schemas.openxmlformats.org/officeDocument/2006/customXml" ds:itemID="{5952A9A4-BB73-427F-A417-7478B82A33BC}">
  <ds:schemaRefs>
    <ds:schemaRef ds:uri="7dc3d6ed-56f1-49b6-b310-0ff680cfe62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b00a67f-9791-437e-b702-303a706ea042"/>
    <ds:schemaRef ds:uri="http://www.w3.org/XML/1998/namespace"/>
    <ds:schemaRef ds:uri="http://purl.org/dc/dcmitype/"/>
  </ds:schemaRefs>
</ds:datastoreItem>
</file>

<file path=customXml/itemProps3.xml><?xml version="1.0" encoding="utf-8"?>
<ds:datastoreItem xmlns:ds="http://schemas.openxmlformats.org/officeDocument/2006/customXml" ds:itemID="{23F8C655-F60E-480B-98BB-B234C0BC9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Template>
  <TotalTime>3255</TotalTime>
  <Words>1503</Words>
  <Application>Microsoft Office PowerPoint</Application>
  <PresentationFormat>Widescreen</PresentationFormat>
  <Paragraphs>139</Paragraphs>
  <Slides>17</Slides>
  <Notes>17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Arial</vt:lpstr>
      <vt:lpstr>Calibri</vt:lpstr>
      <vt:lpstr>Larken ExtraBold</vt:lpstr>
      <vt:lpstr>Merriweather</vt:lpstr>
      <vt:lpstr>1_Naturvernforbundet</vt:lpstr>
      <vt:lpstr>PowerPoint-presentasjon</vt:lpstr>
      <vt:lpstr>PowerPoint-presentasjon</vt:lpstr>
      <vt:lpstr>Fjordsøksmålet</vt:lpstr>
      <vt:lpstr>Veien dit har vært lang…</vt:lpstr>
      <vt:lpstr>PowerPoint-presentasjon</vt:lpstr>
      <vt:lpstr>PowerPoint-presentasjon</vt:lpstr>
      <vt:lpstr>PowerPoint-presentasjon</vt:lpstr>
      <vt:lpstr>PowerPoint-presentasjon</vt:lpstr>
      <vt:lpstr>PowerPoint-presentasjon</vt:lpstr>
      <vt:lpstr>Stevnet staten 14. nov 2022</vt:lpstr>
      <vt:lpstr>PowerPoint-presentasjon</vt:lpstr>
      <vt:lpstr>PowerPoint-presentasjon</vt:lpstr>
      <vt:lpstr>PowerPoint-presentasjon</vt:lpstr>
      <vt:lpstr>[Fyll inn]</vt:lpstr>
      <vt:lpstr>Vi trenger drahjelp!</vt:lpstr>
      <vt:lpstr>Slik kan du støtte Fjordsøksmålet:</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Orienteringssaker</dc:title>
  <dc:creator>Sahar Azari</dc:creator>
  <cp:lastModifiedBy>Ingvild Fonn Asmervik</cp:lastModifiedBy>
  <cp:revision>42</cp:revision>
  <cp:lastPrinted>2023-01-17T14:49:04Z</cp:lastPrinted>
  <dcterms:created xsi:type="dcterms:W3CDTF">2023-01-16T14:27:42Z</dcterms:created>
  <dcterms:modified xsi:type="dcterms:W3CDTF">2023-03-30T12:58:03Z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