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256" r:id="rId5"/>
    <p:sldId id="280" r:id="rId6"/>
    <p:sldId id="282" r:id="rId7"/>
    <p:sldId id="281" r:id="rId8"/>
    <p:sldId id="285" r:id="rId9"/>
    <p:sldId id="286" r:id="rId10"/>
    <p:sldId id="284" r:id="rId11"/>
    <p:sldId id="260" r:id="rId12"/>
    <p:sldId id="273" r:id="rId13"/>
    <p:sldId id="297" r:id="rId14"/>
    <p:sldId id="277" r:id="rId15"/>
    <p:sldId id="278" r:id="rId16"/>
    <p:sldId id="279" r:id="rId17"/>
    <p:sldId id="296" r:id="rId18"/>
    <p:sldId id="292" r:id="rId19"/>
    <p:sldId id="293" r:id="rId20"/>
    <p:sldId id="298" r:id="rId21"/>
    <p:sldId id="299" r:id="rId22"/>
    <p:sldId id="300" r:id="rId23"/>
    <p:sldId id="301" r:id="rId24"/>
    <p:sldId id="295" r:id="rId25"/>
    <p:sldId id="289" r:id="rId26"/>
    <p:sldId id="291" r:id="rId27"/>
    <p:sldId id="290" r:id="rId28"/>
    <p:sldId id="294" r:id="rId29"/>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0C5F56"/>
    <a:srgbClr val="094640"/>
    <a:srgbClr val="B9D6CF"/>
    <a:srgbClr val="73AD9F"/>
    <a:srgbClr val="D9AA55"/>
    <a:srgbClr val="E5C58B"/>
    <a:srgbClr val="BB0567"/>
    <a:srgbClr val="85AFAA"/>
    <a:srgbClr val="687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7F6A4-49A1-9211-EF57-6A34F31F8A59}" v="196" dt="2023-11-21T15:56:24.383"/>
    <p1510:client id="{4770F0E6-B9F8-68C7-87D4-FBCAFA2FB5DA}" v="32" dt="2023-11-22T14:10:54.638"/>
    <p1510:client id="{737A035B-6A0C-8C6A-9676-59B1A489C0B7}" v="43" dt="2023-11-21T16:08:30.040"/>
    <p1510:client id="{9C6BE886-567D-4FC3-8B49-9DE7C5DDE20C}" v="5" dt="2023-11-23T11:02:25.047"/>
    <p1510:client id="{CB68B45B-DDF3-ECEF-24E4-F4D1F57C7AFC}" v="10" dt="2023-11-21T15:59:16.417"/>
    <p1510:client id="{FE43CC9A-5513-635B-7717-21193C15C156}" v="812" dt="2023-11-20T15:39:10.402"/>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56355" autoAdjust="0"/>
  </p:normalViewPr>
  <p:slideViewPr>
    <p:cSldViewPr snapToGrid="0">
      <p:cViewPr varScale="1">
        <p:scale>
          <a:sx n="60" d="100"/>
          <a:sy n="60" d="100"/>
        </p:scale>
        <p:origin x="2592" y="184"/>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0F69D-AD12-4E7B-A2C8-E438B4D42DFA}" type="datetimeFigureOut">
              <a:rPr lang="nb-NO" smtClean="0"/>
              <a:t>23.11.2023</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A9326-27D7-4F3F-9B9D-E77BB52AD6D7}" type="datetimeFigureOut">
              <a:rPr lang="nb-NO" smtClean="0"/>
              <a:t>23.11.2023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regjeringen.no/contentassets/613111b7e02c464ca95b3e5bb364cc14/miljodirektoratet.pdf?uid=Milj%C3%B8direktoratet" TargetMode="External"/><Relationship Id="rId4" Type="http://schemas.openxmlformats.org/officeDocument/2006/relationships/hyperlink" Target="https://www.regjeringen.no/no/dokumenter/meld.-st.-25-20222023/id2985856/?ch=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regjeringen.no/contentassets/613111b7e02c464ca95b3e5bb364cc14/miljodirektoratet.pdf?uid=Milj%C3%B8direktoratet" TargetMode="External"/><Relationship Id="rId4" Type="http://schemas.openxmlformats.org/officeDocument/2006/relationships/hyperlink" Target="https://www.regjeringen.no/no/dokumenter/meld.-st.-25-20222023/id2985856/?ch=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regjeringen.no/contentassets/613111b7e02c464ca95b3e5bb364cc14/miljodirektoratet.pdf?uid=Milj%C3%B8direktoratet" TargetMode="External"/><Relationship Id="rId4" Type="http://schemas.openxmlformats.org/officeDocument/2006/relationships/hyperlink" Target="https://www.regjeringen.no/no/dokumenter/meld.-st.-25-20222023/id2985856/?ch=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Hei og velkommen </a:t>
            </a:r>
            <a:r>
              <a:rPr lang="nb-NO" dirty="0">
                <a:sym typeface="Wingdings" panose="05000000000000000000" pitchFamily="2" charset="2"/>
              </a:rPr>
              <a:t></a:t>
            </a:r>
          </a:p>
          <a:p>
            <a:r>
              <a:rPr lang="nb-NO" sz="1800" b="0" i="0" u="none" strike="noStrike" dirty="0">
                <a:solidFill>
                  <a:srgbClr val="000000"/>
                </a:solidFill>
                <a:effectLst/>
                <a:latin typeface="Calibri" panose="020F0502020204030204" pitchFamily="34" charset="0"/>
              </a:rPr>
              <a:t>Gruvedrift på havbunnen kan bli det største naturinngrepet i Norges historie dersom regjeringens Stortingsmelding ikke blir stanset. Norge kan bli det første landet i verden til å åpne og beslutningen vil ha betydning for om det blir tillatt gruvedrift i internasjonale farvann - som dekker nesten 50% av jordkloden. Vi kan ikke akseptere at Norge åpner for helt nye virksomheter på så svakt kunnskapsgrunnlag, med så enorme potensielle konsekvenser.  </a:t>
            </a:r>
            <a:endParaRPr lang="nb-NO" b="0"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103026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Dyphavet</a:t>
            </a:r>
            <a:r>
              <a:rPr lang="en-US" dirty="0"/>
              <a:t> er et av </a:t>
            </a:r>
            <a:r>
              <a:rPr lang="en-US" dirty="0" err="1"/>
              <a:t>verdens</a:t>
            </a:r>
            <a:r>
              <a:rPr lang="en-US" dirty="0"/>
              <a:t> </a:t>
            </a:r>
            <a:r>
              <a:rPr lang="en-US" dirty="0" err="1"/>
              <a:t>største</a:t>
            </a:r>
            <a:r>
              <a:rPr lang="en-US" dirty="0"/>
              <a:t> </a:t>
            </a:r>
            <a:r>
              <a:rPr lang="en-US" dirty="0" err="1"/>
              <a:t>mysterier</a:t>
            </a:r>
            <a:r>
              <a:rPr lang="en-US" dirty="0"/>
              <a:t>! </a:t>
            </a:r>
            <a:r>
              <a:rPr lang="en-US" dirty="0" err="1"/>
              <a:t>Havforskningsinstituttet</a:t>
            </a:r>
            <a:r>
              <a:rPr lang="en-US" dirty="0"/>
              <a:t> </a:t>
            </a:r>
            <a:r>
              <a:rPr lang="en-US" dirty="0" err="1"/>
              <a:t>sier</a:t>
            </a:r>
            <a:r>
              <a:rPr lang="en-US" dirty="0"/>
              <a:t> vi </a:t>
            </a:r>
            <a:r>
              <a:rPr lang="en-US" dirty="0" err="1"/>
              <a:t>ikke</a:t>
            </a:r>
            <a:r>
              <a:rPr lang="en-US" dirty="0"/>
              <a:t> </a:t>
            </a:r>
            <a:r>
              <a:rPr lang="en-US" dirty="0" err="1"/>
              <a:t>har</a:t>
            </a:r>
            <a:r>
              <a:rPr lang="en-US" dirty="0"/>
              <a:t> </a:t>
            </a:r>
            <a:r>
              <a:rPr lang="en-US" dirty="0" err="1"/>
              <a:t>kunnskap</a:t>
            </a:r>
            <a:r>
              <a:rPr lang="en-US" dirty="0"/>
              <a:t> om 99% av </a:t>
            </a:r>
            <a:r>
              <a:rPr lang="en-US" dirty="0" err="1"/>
              <a:t>området</a:t>
            </a:r>
            <a:r>
              <a:rPr lang="en-US" dirty="0"/>
              <a:t>, </a:t>
            </a:r>
            <a:r>
              <a:rPr lang="en-US" dirty="0" err="1"/>
              <a:t>altså</a:t>
            </a:r>
            <a:r>
              <a:rPr lang="en-US" dirty="0"/>
              <a:t> vet vi </a:t>
            </a:r>
            <a:r>
              <a:rPr lang="en-US" dirty="0" err="1"/>
              <a:t>mer</a:t>
            </a:r>
            <a:r>
              <a:rPr lang="en-US" dirty="0"/>
              <a:t> om </a:t>
            </a:r>
            <a:r>
              <a:rPr lang="en-US" dirty="0" err="1"/>
              <a:t>overflaten</a:t>
            </a:r>
            <a:r>
              <a:rPr lang="en-US" dirty="0"/>
              <a:t> </a:t>
            </a:r>
            <a:r>
              <a:rPr lang="en-US" dirty="0" err="1"/>
              <a:t>til</a:t>
            </a:r>
            <a:r>
              <a:rPr lang="en-US" dirty="0"/>
              <a:t> </a:t>
            </a:r>
            <a:r>
              <a:rPr lang="en-US" dirty="0" err="1"/>
              <a:t>både</a:t>
            </a:r>
            <a:r>
              <a:rPr lang="en-US" dirty="0"/>
              <a:t> </a:t>
            </a:r>
            <a:r>
              <a:rPr lang="en-US" dirty="0" err="1"/>
              <a:t>månen</a:t>
            </a:r>
            <a:r>
              <a:rPr lang="en-US" dirty="0"/>
              <a:t> </a:t>
            </a:r>
            <a:r>
              <a:rPr lang="en-US" dirty="0" err="1"/>
              <a:t>og</a:t>
            </a:r>
            <a:r>
              <a:rPr lang="en-US" dirty="0"/>
              <a:t> mars </a:t>
            </a:r>
            <a:r>
              <a:rPr lang="en-US" dirty="0" err="1"/>
              <a:t>enn</a:t>
            </a:r>
            <a:r>
              <a:rPr lang="en-US" dirty="0"/>
              <a:t> om </a:t>
            </a:r>
            <a:r>
              <a:rPr lang="en-US" dirty="0" err="1"/>
              <a:t>dyphavet</a:t>
            </a:r>
            <a:r>
              <a:rPr lang="en-US" dirty="0"/>
              <a:t>. Vi vet </a:t>
            </a:r>
            <a:r>
              <a:rPr lang="en-US" dirty="0" err="1"/>
              <a:t>likevel</a:t>
            </a:r>
            <a:r>
              <a:rPr lang="en-US" dirty="0"/>
              <a:t> at </a:t>
            </a:r>
            <a:r>
              <a:rPr lang="en-US" dirty="0" err="1"/>
              <a:t>dyphavet</a:t>
            </a:r>
            <a:r>
              <a:rPr lang="en-US" dirty="0"/>
              <a:t> er </a:t>
            </a:r>
            <a:r>
              <a:rPr lang="en-US" dirty="0" err="1"/>
              <a:t>fullt</a:t>
            </a:r>
            <a:r>
              <a:rPr lang="en-US" dirty="0"/>
              <a:t> av </a:t>
            </a:r>
            <a:r>
              <a:rPr lang="en-US" dirty="0" err="1"/>
              <a:t>rike</a:t>
            </a:r>
            <a:r>
              <a:rPr lang="en-US" dirty="0"/>
              <a:t> </a:t>
            </a:r>
            <a:r>
              <a:rPr lang="en-US" dirty="0" err="1"/>
              <a:t>og</a:t>
            </a:r>
            <a:r>
              <a:rPr lang="en-US" dirty="0"/>
              <a:t> </a:t>
            </a:r>
            <a:r>
              <a:rPr lang="en-US" dirty="0" err="1"/>
              <a:t>helt</a:t>
            </a:r>
            <a:r>
              <a:rPr lang="en-US" dirty="0"/>
              <a:t> </a:t>
            </a:r>
            <a:r>
              <a:rPr lang="en-US" dirty="0" err="1"/>
              <a:t>unike</a:t>
            </a:r>
            <a:r>
              <a:rPr lang="en-US" dirty="0"/>
              <a:t> </a:t>
            </a:r>
            <a:r>
              <a:rPr lang="en-US" dirty="0" err="1"/>
              <a:t>økosystemer</a:t>
            </a:r>
            <a:r>
              <a:rPr lang="en-US" dirty="0"/>
              <a:t>. 80%  av </a:t>
            </a:r>
            <a:r>
              <a:rPr lang="en-US" dirty="0" err="1"/>
              <a:t>jordas</a:t>
            </a:r>
            <a:r>
              <a:rPr lang="en-US" dirty="0"/>
              <a:t> </a:t>
            </a:r>
            <a:r>
              <a:rPr lang="en-US" dirty="0" err="1"/>
              <a:t>biologiske</a:t>
            </a:r>
            <a:r>
              <a:rPr lang="en-US" dirty="0"/>
              <a:t> </a:t>
            </a:r>
            <a:r>
              <a:rPr lang="en-US" dirty="0" err="1"/>
              <a:t>mangfold</a:t>
            </a:r>
            <a:r>
              <a:rPr lang="en-US" dirty="0"/>
              <a:t> er </a:t>
            </a:r>
            <a:r>
              <a:rPr lang="en-US" dirty="0" err="1"/>
              <a:t>funet</a:t>
            </a:r>
            <a:r>
              <a:rPr lang="en-US" dirty="0"/>
              <a:t> der.</a:t>
            </a:r>
            <a:br>
              <a:rPr lang="en-US" dirty="0">
                <a:cs typeface="+mn-lt"/>
              </a:rPr>
            </a:br>
            <a:r>
              <a:rPr lang="en-US" dirty="0"/>
              <a:t>Vi </a:t>
            </a:r>
            <a:r>
              <a:rPr lang="en-US" dirty="0" err="1"/>
              <a:t>mennesker</a:t>
            </a:r>
            <a:r>
              <a:rPr lang="en-US" dirty="0"/>
              <a:t> er jo </a:t>
            </a:r>
            <a:r>
              <a:rPr lang="en-US" dirty="0" err="1"/>
              <a:t>avhengige</a:t>
            </a:r>
            <a:r>
              <a:rPr lang="en-US" dirty="0"/>
              <a:t> av planter for </a:t>
            </a:r>
            <a:r>
              <a:rPr lang="en-US" dirty="0" err="1"/>
              <a:t>både</a:t>
            </a:r>
            <a:r>
              <a:rPr lang="en-US" dirty="0"/>
              <a:t> mat </a:t>
            </a:r>
            <a:r>
              <a:rPr lang="en-US" dirty="0" err="1"/>
              <a:t>og</a:t>
            </a:r>
            <a:r>
              <a:rPr lang="en-US" dirty="0"/>
              <a:t> </a:t>
            </a:r>
            <a:r>
              <a:rPr lang="en-US" dirty="0" err="1"/>
              <a:t>medisiner</a:t>
            </a:r>
            <a:r>
              <a:rPr lang="en-US" dirty="0"/>
              <a:t>, </a:t>
            </a:r>
            <a:r>
              <a:rPr lang="en-US" dirty="0" err="1"/>
              <a:t>og</a:t>
            </a:r>
            <a:r>
              <a:rPr lang="en-US" dirty="0"/>
              <a:t> </a:t>
            </a:r>
            <a:r>
              <a:rPr lang="en-US" dirty="0" err="1"/>
              <a:t>til</a:t>
            </a:r>
            <a:r>
              <a:rPr lang="en-US" dirty="0"/>
              <a:t> </a:t>
            </a:r>
            <a:r>
              <a:rPr lang="en-US" dirty="0" err="1"/>
              <a:t>nå</a:t>
            </a:r>
            <a:r>
              <a:rPr lang="en-US" dirty="0"/>
              <a:t> </a:t>
            </a:r>
            <a:r>
              <a:rPr lang="en-US" dirty="0" err="1"/>
              <a:t>har</a:t>
            </a:r>
            <a:r>
              <a:rPr lang="en-US" dirty="0"/>
              <a:t> det </a:t>
            </a:r>
            <a:r>
              <a:rPr lang="en-US" dirty="0" err="1"/>
              <a:t>vært</a:t>
            </a:r>
            <a:r>
              <a:rPr lang="en-US" dirty="0"/>
              <a:t> </a:t>
            </a:r>
            <a:r>
              <a:rPr lang="en-US" dirty="0" err="1"/>
              <a:t>regnskogen</a:t>
            </a:r>
            <a:r>
              <a:rPr lang="en-US" dirty="0"/>
              <a:t> </a:t>
            </a:r>
            <a:r>
              <a:rPr lang="en-US" dirty="0" err="1"/>
              <a:t>som</a:t>
            </a:r>
            <a:r>
              <a:rPr lang="en-US" dirty="0"/>
              <a:t> </a:t>
            </a:r>
            <a:r>
              <a:rPr lang="en-US" dirty="0" err="1"/>
              <a:t>har</a:t>
            </a:r>
            <a:r>
              <a:rPr lang="en-US" dirty="0"/>
              <a:t> </a:t>
            </a:r>
            <a:r>
              <a:rPr lang="en-US" dirty="0" err="1"/>
              <a:t>vært</a:t>
            </a:r>
            <a:r>
              <a:rPr lang="en-US" dirty="0"/>
              <a:t> </a:t>
            </a:r>
            <a:r>
              <a:rPr lang="en-US" dirty="0" err="1"/>
              <a:t>vår</a:t>
            </a:r>
            <a:r>
              <a:rPr lang="en-US" dirty="0"/>
              <a:t> </a:t>
            </a:r>
            <a:r>
              <a:rPr lang="en-US" dirty="0" err="1"/>
              <a:t>største</a:t>
            </a:r>
            <a:r>
              <a:rPr lang="en-US" dirty="0"/>
              <a:t> </a:t>
            </a:r>
            <a:r>
              <a:rPr lang="en-US" dirty="0" err="1"/>
              <a:t>ressurs</a:t>
            </a:r>
            <a:r>
              <a:rPr lang="en-US" dirty="0"/>
              <a:t>. For </a:t>
            </a:r>
            <a:r>
              <a:rPr lang="en-US" dirty="0" err="1"/>
              <a:t>eksempel</a:t>
            </a:r>
            <a:r>
              <a:rPr lang="en-US" dirty="0"/>
              <a:t> </a:t>
            </a:r>
            <a:r>
              <a:rPr lang="en-US" dirty="0" err="1"/>
              <a:t>inneholder</a:t>
            </a:r>
            <a:r>
              <a:rPr lang="en-US" dirty="0"/>
              <a:t> 70% av alle </a:t>
            </a:r>
            <a:r>
              <a:rPr lang="en-US" dirty="0" err="1"/>
              <a:t>kreftmedisiner</a:t>
            </a:r>
            <a:r>
              <a:rPr lang="en-US" dirty="0"/>
              <a:t> </a:t>
            </a:r>
            <a:r>
              <a:rPr lang="en-US" dirty="0" err="1"/>
              <a:t>virkestoffer</a:t>
            </a:r>
            <a:r>
              <a:rPr lang="en-US" dirty="0"/>
              <a:t> </a:t>
            </a:r>
            <a:r>
              <a:rPr lang="en-US" dirty="0" err="1"/>
              <a:t>fra</a:t>
            </a:r>
            <a:r>
              <a:rPr lang="en-US" dirty="0"/>
              <a:t> planter </a:t>
            </a:r>
            <a:r>
              <a:rPr lang="en-US" dirty="0" err="1"/>
              <a:t>fra</a:t>
            </a:r>
            <a:r>
              <a:rPr lang="en-US" dirty="0"/>
              <a:t> </a:t>
            </a:r>
            <a:r>
              <a:rPr lang="en-US" dirty="0" err="1"/>
              <a:t>regnskogen</a:t>
            </a:r>
            <a:r>
              <a:rPr lang="en-US" dirty="0"/>
              <a:t>. </a:t>
            </a:r>
            <a:r>
              <a:rPr lang="en-US" dirty="0" err="1"/>
              <a:t>Nå</a:t>
            </a:r>
            <a:r>
              <a:rPr lang="en-US" dirty="0"/>
              <a:t> er det mange </a:t>
            </a:r>
            <a:r>
              <a:rPr lang="en-US" dirty="0" err="1"/>
              <a:t>forskere</a:t>
            </a:r>
            <a:r>
              <a:rPr lang="en-US" dirty="0"/>
              <a:t> </a:t>
            </a:r>
            <a:r>
              <a:rPr lang="en-US" dirty="0" err="1"/>
              <a:t>som</a:t>
            </a:r>
            <a:r>
              <a:rPr lang="en-US" dirty="0"/>
              <a:t> </a:t>
            </a:r>
            <a:r>
              <a:rPr lang="en-US" dirty="0" err="1"/>
              <a:t>peker</a:t>
            </a:r>
            <a:r>
              <a:rPr lang="en-US" dirty="0"/>
              <a:t> </a:t>
            </a:r>
            <a:r>
              <a:rPr lang="en-US" dirty="0" err="1"/>
              <a:t>på</a:t>
            </a:r>
            <a:r>
              <a:rPr lang="en-US" dirty="0"/>
              <a:t> </a:t>
            </a:r>
            <a:r>
              <a:rPr lang="en-US" dirty="0" err="1"/>
              <a:t>dyphavet</a:t>
            </a:r>
            <a:r>
              <a:rPr lang="en-US" dirty="0"/>
              <a:t> </a:t>
            </a:r>
            <a:r>
              <a:rPr lang="en-US" dirty="0" err="1"/>
              <a:t>som</a:t>
            </a:r>
            <a:r>
              <a:rPr lang="en-US" dirty="0"/>
              <a:t> den nye </a:t>
            </a:r>
            <a:r>
              <a:rPr lang="en-US" dirty="0" err="1"/>
              <a:t>løsningen</a:t>
            </a:r>
            <a:r>
              <a:rPr lang="en-US" dirty="0"/>
              <a:t>. Vi </a:t>
            </a:r>
            <a:r>
              <a:rPr lang="en-US" dirty="0" err="1"/>
              <a:t>kan</a:t>
            </a:r>
            <a:r>
              <a:rPr lang="en-US" dirty="0"/>
              <a:t> </a:t>
            </a:r>
            <a:r>
              <a:rPr lang="en-US" dirty="0" err="1"/>
              <a:t>altså</a:t>
            </a:r>
            <a:r>
              <a:rPr lang="en-US" dirty="0"/>
              <a:t> </a:t>
            </a:r>
            <a:r>
              <a:rPr lang="en-US" dirty="0" err="1"/>
              <a:t>risikere</a:t>
            </a:r>
            <a:r>
              <a:rPr lang="en-US" dirty="0"/>
              <a:t> å </a:t>
            </a:r>
            <a:r>
              <a:rPr lang="en-US" dirty="0" err="1"/>
              <a:t>ødelegge</a:t>
            </a:r>
            <a:r>
              <a:rPr lang="en-US" dirty="0"/>
              <a:t> </a:t>
            </a:r>
            <a:r>
              <a:rPr lang="en-US" dirty="0" err="1"/>
              <a:t>arter</a:t>
            </a:r>
            <a:r>
              <a:rPr lang="en-US" dirty="0"/>
              <a:t> </a:t>
            </a:r>
            <a:r>
              <a:rPr lang="en-US" dirty="0" err="1"/>
              <a:t>som</a:t>
            </a:r>
            <a:r>
              <a:rPr lang="en-US" dirty="0"/>
              <a:t> </a:t>
            </a:r>
            <a:r>
              <a:rPr lang="en-US" dirty="0" err="1"/>
              <a:t>potensielt</a:t>
            </a:r>
            <a:r>
              <a:rPr lang="en-US" dirty="0"/>
              <a:t> </a:t>
            </a:r>
            <a:r>
              <a:rPr lang="en-US" dirty="0" err="1"/>
              <a:t>kan</a:t>
            </a:r>
            <a:r>
              <a:rPr lang="en-US" dirty="0"/>
              <a:t> </a:t>
            </a:r>
            <a:r>
              <a:rPr lang="en-US" dirty="0" err="1"/>
              <a:t>gi</a:t>
            </a:r>
            <a:r>
              <a:rPr lang="en-US" dirty="0"/>
              <a:t> </a:t>
            </a:r>
            <a:r>
              <a:rPr lang="en-US" dirty="0" err="1"/>
              <a:t>oss</a:t>
            </a:r>
            <a:r>
              <a:rPr lang="en-US" dirty="0"/>
              <a:t> </a:t>
            </a:r>
            <a:r>
              <a:rPr lang="en-US" dirty="0" err="1"/>
              <a:t>livreddende</a:t>
            </a:r>
            <a:r>
              <a:rPr lang="en-US" dirty="0"/>
              <a:t> </a:t>
            </a:r>
            <a:r>
              <a:rPr lang="en-US" dirty="0" err="1"/>
              <a:t>medisiner</a:t>
            </a:r>
            <a:r>
              <a:rPr lang="en-US" dirty="0"/>
              <a:t> </a:t>
            </a:r>
            <a:r>
              <a:rPr lang="en-US" dirty="0" err="1"/>
              <a:t>før</a:t>
            </a:r>
            <a:r>
              <a:rPr lang="en-US" dirty="0"/>
              <a:t> vi I det hele tatt </a:t>
            </a:r>
            <a:r>
              <a:rPr lang="en-US" dirty="0" err="1"/>
              <a:t>har</a:t>
            </a:r>
            <a:r>
              <a:rPr lang="en-US" dirty="0"/>
              <a:t> </a:t>
            </a:r>
            <a:r>
              <a:rPr lang="en-US" dirty="0" err="1"/>
              <a:t>utforsket</a:t>
            </a:r>
            <a:r>
              <a:rPr lang="en-US" dirty="0"/>
              <a:t> det. Vi </a:t>
            </a:r>
            <a:r>
              <a:rPr lang="en-US" dirty="0" err="1"/>
              <a:t>får</a:t>
            </a:r>
            <a:r>
              <a:rPr lang="en-US" dirty="0"/>
              <a:t> </a:t>
            </a:r>
            <a:r>
              <a:rPr lang="en-US" dirty="0" err="1"/>
              <a:t>også</a:t>
            </a:r>
            <a:r>
              <a:rPr lang="en-US" dirty="0"/>
              <a:t> </a:t>
            </a:r>
            <a:r>
              <a:rPr lang="en-US" dirty="0" err="1"/>
              <a:t>mye</a:t>
            </a:r>
            <a:r>
              <a:rPr lang="en-US" dirty="0"/>
              <a:t> av </a:t>
            </a:r>
            <a:r>
              <a:rPr lang="en-US" dirty="0" err="1"/>
              <a:t>maten</a:t>
            </a:r>
            <a:r>
              <a:rPr lang="en-US" dirty="0"/>
              <a:t> </a:t>
            </a:r>
            <a:r>
              <a:rPr lang="en-US" dirty="0" err="1"/>
              <a:t>vår</a:t>
            </a:r>
            <a:r>
              <a:rPr lang="en-US" dirty="0"/>
              <a:t> </a:t>
            </a:r>
            <a:r>
              <a:rPr lang="en-US" dirty="0" err="1"/>
              <a:t>fra</a:t>
            </a:r>
            <a:r>
              <a:rPr lang="en-US" dirty="0"/>
              <a:t> </a:t>
            </a:r>
            <a:r>
              <a:rPr lang="en-US" dirty="0" err="1"/>
              <a:t>havet</a:t>
            </a:r>
            <a:r>
              <a:rPr lang="en-US" dirty="0"/>
              <a:t>. </a:t>
            </a:r>
            <a:r>
              <a:rPr lang="en-US" dirty="0" err="1"/>
              <a:t>Hvis</a:t>
            </a:r>
            <a:r>
              <a:rPr lang="en-US" dirty="0"/>
              <a:t> vi </a:t>
            </a:r>
            <a:r>
              <a:rPr lang="en-US" dirty="0" err="1"/>
              <a:t>ødelegger</a:t>
            </a:r>
            <a:r>
              <a:rPr lang="en-US" dirty="0"/>
              <a:t> </a:t>
            </a:r>
            <a:r>
              <a:rPr lang="en-US" dirty="0" err="1"/>
              <a:t>habitatet</a:t>
            </a:r>
            <a:r>
              <a:rPr lang="en-US" dirty="0"/>
              <a:t> </a:t>
            </a:r>
            <a:r>
              <a:rPr lang="en-US" dirty="0" err="1"/>
              <a:t>til</a:t>
            </a:r>
            <a:r>
              <a:rPr lang="en-US" dirty="0"/>
              <a:t> </a:t>
            </a:r>
            <a:r>
              <a:rPr lang="en-US" dirty="0" err="1"/>
              <a:t>artene</a:t>
            </a:r>
            <a:r>
              <a:rPr lang="en-US" dirty="0"/>
              <a:t> </a:t>
            </a:r>
            <a:r>
              <a:rPr lang="en-US" dirty="0" err="1"/>
              <a:t>på</a:t>
            </a:r>
            <a:r>
              <a:rPr lang="en-US" dirty="0"/>
              <a:t> </a:t>
            </a:r>
            <a:r>
              <a:rPr lang="en-US" dirty="0" err="1"/>
              <a:t>dyphavet</a:t>
            </a:r>
            <a:r>
              <a:rPr lang="en-US" dirty="0"/>
              <a:t> </a:t>
            </a:r>
            <a:r>
              <a:rPr lang="en-US" dirty="0" err="1"/>
              <a:t>vil</a:t>
            </a:r>
            <a:r>
              <a:rPr lang="en-US" dirty="0"/>
              <a:t> det </a:t>
            </a:r>
            <a:r>
              <a:rPr lang="en-US" dirty="0" err="1"/>
              <a:t>også</a:t>
            </a:r>
            <a:r>
              <a:rPr lang="en-US" dirty="0"/>
              <a:t> ha </a:t>
            </a:r>
            <a:r>
              <a:rPr lang="en-US" dirty="0" err="1"/>
              <a:t>påvirkning</a:t>
            </a:r>
            <a:r>
              <a:rPr lang="en-US" dirty="0"/>
              <a:t> </a:t>
            </a:r>
            <a:r>
              <a:rPr lang="en-US" dirty="0" err="1"/>
              <a:t>på</a:t>
            </a:r>
            <a:r>
              <a:rPr lang="en-US" dirty="0"/>
              <a:t> </a:t>
            </a:r>
            <a:r>
              <a:rPr lang="en-US" dirty="0" err="1"/>
              <a:t>fiskerinæringen</a:t>
            </a:r>
            <a:r>
              <a:rPr lang="en-US" dirty="0"/>
              <a:t>, </a:t>
            </a:r>
            <a:r>
              <a:rPr lang="en-US" dirty="0" err="1"/>
              <a:t>og</a:t>
            </a:r>
            <a:r>
              <a:rPr lang="en-US" dirty="0"/>
              <a:t> </a:t>
            </a:r>
            <a:r>
              <a:rPr lang="en-US" dirty="0" err="1"/>
              <a:t>dermed</a:t>
            </a:r>
            <a:r>
              <a:rPr lang="en-US" dirty="0"/>
              <a:t> </a:t>
            </a:r>
            <a:r>
              <a:rPr lang="en-US" dirty="0" err="1"/>
              <a:t>matressursene</a:t>
            </a:r>
            <a:r>
              <a:rPr lang="en-US" dirty="0"/>
              <a:t> </a:t>
            </a:r>
            <a:r>
              <a:rPr lang="en-US" dirty="0" err="1"/>
              <a:t>våre</a:t>
            </a:r>
            <a:endParaRPr lang="en-US" dirty="0">
              <a:cs typeface="Calibri"/>
            </a:endParaRPr>
          </a:p>
          <a:p>
            <a:r>
              <a:rPr lang="en-US" dirty="0" err="1"/>
              <a:t>Dyphavet</a:t>
            </a:r>
            <a:r>
              <a:rPr lang="en-US" dirty="0"/>
              <a:t> holder </a:t>
            </a:r>
            <a:r>
              <a:rPr lang="en-US" dirty="0" err="1"/>
              <a:t>også</a:t>
            </a:r>
            <a:r>
              <a:rPr lang="en-US" dirty="0"/>
              <a:t> </a:t>
            </a:r>
            <a:r>
              <a:rPr lang="en-US" dirty="0" err="1"/>
              <a:t>på</a:t>
            </a:r>
            <a:r>
              <a:rPr lang="en-US" dirty="0"/>
              <a:t> </a:t>
            </a:r>
            <a:r>
              <a:rPr lang="en-US" dirty="0" err="1"/>
              <a:t>prosesser</a:t>
            </a:r>
            <a:r>
              <a:rPr lang="en-US" dirty="0"/>
              <a:t> vi er </a:t>
            </a:r>
            <a:r>
              <a:rPr lang="en-US" dirty="0" err="1"/>
              <a:t>helt</a:t>
            </a:r>
            <a:r>
              <a:rPr lang="en-US" dirty="0"/>
              <a:t> </a:t>
            </a:r>
            <a:r>
              <a:rPr lang="en-US" dirty="0" err="1"/>
              <a:t>avhengige</a:t>
            </a:r>
            <a:r>
              <a:rPr lang="en-US" dirty="0"/>
              <a:t> av. </a:t>
            </a:r>
            <a:r>
              <a:rPr lang="en-US" dirty="0" err="1"/>
              <a:t>Blant</a:t>
            </a:r>
            <a:r>
              <a:rPr lang="en-US" dirty="0"/>
              <a:t> </a:t>
            </a:r>
            <a:r>
              <a:rPr lang="en-US" dirty="0" err="1"/>
              <a:t>annet</a:t>
            </a:r>
            <a:r>
              <a:rPr lang="en-US" dirty="0"/>
              <a:t> er </a:t>
            </a:r>
            <a:r>
              <a:rPr lang="en-US" dirty="0" err="1"/>
              <a:t>dyphavet</a:t>
            </a:r>
            <a:r>
              <a:rPr lang="en-US" dirty="0"/>
              <a:t> </a:t>
            </a:r>
            <a:r>
              <a:rPr lang="en-US" dirty="0" err="1"/>
              <a:t>verdens</a:t>
            </a:r>
            <a:r>
              <a:rPr lang="en-US" dirty="0"/>
              <a:t> </a:t>
            </a:r>
            <a:r>
              <a:rPr lang="en-US" dirty="0" err="1"/>
              <a:t>største</a:t>
            </a:r>
            <a:r>
              <a:rPr lang="en-US" dirty="0"/>
              <a:t> </a:t>
            </a:r>
            <a:r>
              <a:rPr lang="en-US" dirty="0" err="1"/>
              <a:t>karbonlager</a:t>
            </a:r>
            <a:r>
              <a:rPr lang="en-US" dirty="0"/>
              <a:t>. Det ligger </a:t>
            </a:r>
            <a:r>
              <a:rPr lang="en-US" dirty="0" err="1"/>
              <a:t>enorme</a:t>
            </a:r>
            <a:r>
              <a:rPr lang="en-US" dirty="0"/>
              <a:t> </a:t>
            </a:r>
            <a:r>
              <a:rPr lang="en-US" dirty="0" err="1"/>
              <a:t>mengder</a:t>
            </a:r>
            <a:r>
              <a:rPr lang="en-US" dirty="0"/>
              <a:t> </a:t>
            </a:r>
            <a:r>
              <a:rPr lang="en-US" dirty="0" err="1"/>
              <a:t>karbon</a:t>
            </a:r>
            <a:r>
              <a:rPr lang="en-US" dirty="0"/>
              <a:t> </a:t>
            </a:r>
            <a:r>
              <a:rPr lang="en-US" dirty="0" err="1"/>
              <a:t>lagret</a:t>
            </a:r>
            <a:r>
              <a:rPr lang="en-US" dirty="0"/>
              <a:t> </a:t>
            </a:r>
            <a:r>
              <a:rPr lang="en-US" dirty="0" err="1"/>
              <a:t>både</a:t>
            </a:r>
            <a:r>
              <a:rPr lang="en-US" dirty="0"/>
              <a:t> </a:t>
            </a:r>
            <a:r>
              <a:rPr lang="en-US" dirty="0" err="1"/>
              <a:t>på</a:t>
            </a:r>
            <a:r>
              <a:rPr lang="en-US" dirty="0"/>
              <a:t> </a:t>
            </a:r>
            <a:r>
              <a:rPr lang="en-US" dirty="0" err="1"/>
              <a:t>havbunnen</a:t>
            </a:r>
            <a:r>
              <a:rPr lang="en-US" dirty="0"/>
              <a:t>, men </a:t>
            </a:r>
            <a:r>
              <a:rPr lang="en-US" dirty="0" err="1"/>
              <a:t>også</a:t>
            </a:r>
            <a:r>
              <a:rPr lang="en-US" dirty="0"/>
              <a:t> I de </a:t>
            </a:r>
            <a:r>
              <a:rPr lang="en-US" dirty="0" err="1"/>
              <a:t>dypeste</a:t>
            </a:r>
            <a:r>
              <a:rPr lang="en-US" dirty="0"/>
              <a:t> </a:t>
            </a:r>
            <a:r>
              <a:rPr lang="en-US" dirty="0" err="1"/>
              <a:t>lagene</a:t>
            </a:r>
            <a:r>
              <a:rPr lang="en-US" dirty="0"/>
              <a:t> av </a:t>
            </a:r>
            <a:r>
              <a:rPr lang="en-US" dirty="0" err="1"/>
              <a:t>hav</a:t>
            </a:r>
            <a:r>
              <a:rPr lang="en-US" dirty="0"/>
              <a:t>. Om vi </a:t>
            </a:r>
            <a:r>
              <a:rPr lang="en-US" dirty="0" err="1"/>
              <a:t>forstyrrer</a:t>
            </a:r>
            <a:r>
              <a:rPr lang="en-US" dirty="0"/>
              <a:t> </a:t>
            </a:r>
            <a:r>
              <a:rPr lang="en-US" dirty="0" err="1"/>
              <a:t>dyphavet</a:t>
            </a:r>
            <a:r>
              <a:rPr lang="en-US" dirty="0"/>
              <a:t> </a:t>
            </a:r>
            <a:r>
              <a:rPr lang="en-US" dirty="0" err="1"/>
              <a:t>risikerer</a:t>
            </a:r>
            <a:r>
              <a:rPr lang="en-US" dirty="0"/>
              <a:t> vi å </a:t>
            </a:r>
            <a:r>
              <a:rPr lang="en-US" dirty="0" err="1"/>
              <a:t>forverre</a:t>
            </a:r>
            <a:r>
              <a:rPr lang="en-US" dirty="0"/>
              <a:t> </a:t>
            </a:r>
            <a:r>
              <a:rPr lang="en-US" dirty="0" err="1"/>
              <a:t>klimakrisen</a:t>
            </a:r>
            <a:r>
              <a:rPr lang="en-US" dirty="0"/>
              <a:t> </a:t>
            </a:r>
            <a:r>
              <a:rPr lang="en-US" dirty="0" err="1"/>
              <a:t>til</a:t>
            </a:r>
            <a:r>
              <a:rPr lang="en-US" dirty="0"/>
              <a:t> et </a:t>
            </a:r>
            <a:r>
              <a:rPr lang="en-US" dirty="0" err="1"/>
              <a:t>omfang</a:t>
            </a:r>
            <a:r>
              <a:rPr lang="en-US" dirty="0"/>
              <a:t> </a:t>
            </a:r>
            <a:r>
              <a:rPr lang="en-US" dirty="0" err="1"/>
              <a:t>få</a:t>
            </a:r>
            <a:r>
              <a:rPr lang="en-US" dirty="0"/>
              <a:t> I det hele tatt </a:t>
            </a:r>
            <a:r>
              <a:rPr lang="en-US" dirty="0" err="1"/>
              <a:t>kan</a:t>
            </a:r>
            <a:r>
              <a:rPr lang="en-US" dirty="0"/>
              <a:t> </a:t>
            </a:r>
            <a:r>
              <a:rPr lang="en-US" dirty="0" err="1"/>
              <a:t>forestille</a:t>
            </a:r>
            <a:r>
              <a:rPr lang="en-US" dirty="0"/>
              <a:t> seg. </a:t>
            </a:r>
          </a:p>
          <a:p>
            <a:r>
              <a:rPr lang="en-US" dirty="0"/>
              <a:t>I </a:t>
            </a:r>
            <a:r>
              <a:rPr lang="en-US" dirty="0" err="1"/>
              <a:t>tillegg</a:t>
            </a:r>
            <a:r>
              <a:rPr lang="en-US" dirty="0"/>
              <a:t> er det </a:t>
            </a:r>
            <a:r>
              <a:rPr lang="en-US" dirty="0" err="1"/>
              <a:t>viktig</a:t>
            </a:r>
            <a:r>
              <a:rPr lang="en-US" dirty="0"/>
              <a:t> å </a:t>
            </a:r>
            <a:r>
              <a:rPr lang="en-US" dirty="0" err="1"/>
              <a:t>huske</a:t>
            </a:r>
            <a:r>
              <a:rPr lang="en-US" dirty="0"/>
              <a:t> </a:t>
            </a:r>
            <a:r>
              <a:rPr lang="en-US" dirty="0" err="1"/>
              <a:t>på</a:t>
            </a:r>
            <a:r>
              <a:rPr lang="en-US" dirty="0"/>
              <a:t> at alle </a:t>
            </a:r>
            <a:r>
              <a:rPr lang="en-US" dirty="0" err="1"/>
              <a:t>artene</a:t>
            </a:r>
            <a:r>
              <a:rPr lang="en-US" dirty="0"/>
              <a:t> vi </a:t>
            </a:r>
            <a:r>
              <a:rPr lang="en-US" dirty="0" err="1"/>
              <a:t>risikerer</a:t>
            </a:r>
            <a:r>
              <a:rPr lang="en-US" dirty="0"/>
              <a:t> å </a:t>
            </a:r>
            <a:r>
              <a:rPr lang="en-US" dirty="0" err="1"/>
              <a:t>utrydde</a:t>
            </a:r>
            <a:r>
              <a:rPr lang="en-US" dirty="0"/>
              <a:t> </a:t>
            </a:r>
            <a:r>
              <a:rPr lang="en-US" dirty="0" err="1"/>
              <a:t>har</a:t>
            </a:r>
            <a:r>
              <a:rPr lang="en-US" dirty="0"/>
              <a:t> </a:t>
            </a:r>
            <a:r>
              <a:rPr lang="en-US" dirty="0" err="1"/>
              <a:t>egenverdi</a:t>
            </a:r>
            <a:r>
              <a:rPr lang="en-US" dirty="0"/>
              <a:t>. Vi, </a:t>
            </a:r>
            <a:r>
              <a:rPr lang="en-US" dirty="0" err="1"/>
              <a:t>som</a:t>
            </a:r>
            <a:r>
              <a:rPr lang="en-US" dirty="0"/>
              <a:t> </a:t>
            </a:r>
            <a:r>
              <a:rPr lang="en-US" dirty="0" err="1"/>
              <a:t>mennesker</a:t>
            </a:r>
            <a:r>
              <a:rPr lang="en-US" dirty="0"/>
              <a:t>, </a:t>
            </a:r>
            <a:r>
              <a:rPr lang="en-US" dirty="0" err="1"/>
              <a:t>har</a:t>
            </a:r>
            <a:r>
              <a:rPr lang="en-US" dirty="0"/>
              <a:t> tatt </a:t>
            </a:r>
            <a:r>
              <a:rPr lang="en-US" dirty="0" err="1"/>
              <a:t>oss</a:t>
            </a:r>
            <a:r>
              <a:rPr lang="en-US" dirty="0"/>
              <a:t> alt for </a:t>
            </a:r>
            <a:r>
              <a:rPr lang="en-US" dirty="0" err="1"/>
              <a:t>mye</a:t>
            </a:r>
            <a:r>
              <a:rPr lang="en-US" dirty="0"/>
              <a:t> </a:t>
            </a:r>
            <a:r>
              <a:rPr lang="en-US" dirty="0" err="1"/>
              <a:t>til</a:t>
            </a:r>
            <a:r>
              <a:rPr lang="en-US" dirty="0"/>
              <a:t> </a:t>
            </a:r>
            <a:r>
              <a:rPr lang="en-US" dirty="0" err="1"/>
              <a:t>rette</a:t>
            </a:r>
            <a:r>
              <a:rPr lang="en-US" dirty="0"/>
              <a:t> </a:t>
            </a:r>
            <a:r>
              <a:rPr lang="en-US" dirty="0" err="1"/>
              <a:t>på</a:t>
            </a:r>
            <a:r>
              <a:rPr lang="en-US" dirty="0"/>
              <a:t> </a:t>
            </a:r>
            <a:r>
              <a:rPr lang="en-US" dirty="0" err="1"/>
              <a:t>jorskloden</a:t>
            </a:r>
            <a:r>
              <a:rPr lang="en-US" dirty="0"/>
              <a:t>. Vi </a:t>
            </a:r>
            <a:r>
              <a:rPr lang="en-US" dirty="0" err="1"/>
              <a:t>har</a:t>
            </a:r>
            <a:r>
              <a:rPr lang="en-US" dirty="0"/>
              <a:t> </a:t>
            </a:r>
            <a:r>
              <a:rPr lang="en-US" dirty="0" err="1"/>
              <a:t>endret</a:t>
            </a:r>
            <a:r>
              <a:rPr lang="en-US" dirty="0"/>
              <a:t> I ¾ av </a:t>
            </a:r>
            <a:r>
              <a:rPr lang="en-US" dirty="0" err="1"/>
              <a:t>landarealene</a:t>
            </a:r>
            <a:r>
              <a:rPr lang="en-US" dirty="0"/>
              <a:t>, </a:t>
            </a:r>
            <a:r>
              <a:rPr lang="en-US" dirty="0" err="1"/>
              <a:t>og</a:t>
            </a:r>
            <a:r>
              <a:rPr lang="en-US" dirty="0"/>
              <a:t> 2/3 av marine </a:t>
            </a:r>
            <a:r>
              <a:rPr lang="en-US" dirty="0" err="1"/>
              <a:t>miljø</a:t>
            </a:r>
            <a:r>
              <a:rPr lang="en-US" dirty="0"/>
              <a:t>. </a:t>
            </a:r>
          </a:p>
          <a:p>
            <a:endParaRPr lang="en-US" dirty="0"/>
          </a:p>
          <a:p>
            <a:r>
              <a:rPr lang="en-US" dirty="0"/>
              <a:t>Det </a:t>
            </a:r>
            <a:r>
              <a:rPr lang="en-US" dirty="0" err="1"/>
              <a:t>har</a:t>
            </a:r>
            <a:r>
              <a:rPr lang="en-US" dirty="0"/>
              <a:t> </a:t>
            </a:r>
            <a:r>
              <a:rPr lang="en-US" dirty="0" err="1"/>
              <a:t>lenge</a:t>
            </a:r>
            <a:r>
              <a:rPr lang="en-US" dirty="0"/>
              <a:t> </a:t>
            </a:r>
            <a:r>
              <a:rPr lang="en-US" dirty="0" err="1"/>
              <a:t>vært</a:t>
            </a:r>
            <a:r>
              <a:rPr lang="en-US" dirty="0"/>
              <a:t> </a:t>
            </a:r>
            <a:r>
              <a:rPr lang="en-US" dirty="0" err="1"/>
              <a:t>en</a:t>
            </a:r>
            <a:r>
              <a:rPr lang="en-US" dirty="0"/>
              <a:t> </a:t>
            </a:r>
            <a:r>
              <a:rPr lang="en-US" dirty="0" err="1"/>
              <a:t>mentalitet</a:t>
            </a:r>
            <a:r>
              <a:rPr lang="en-US" dirty="0"/>
              <a:t> om at vi bare </a:t>
            </a:r>
            <a:r>
              <a:rPr lang="en-US" dirty="0" err="1"/>
              <a:t>skal</a:t>
            </a:r>
            <a:r>
              <a:rPr lang="en-US" dirty="0"/>
              <a:t> </a:t>
            </a:r>
            <a:r>
              <a:rPr lang="en-US" dirty="0" err="1"/>
              <a:t>verne</a:t>
            </a:r>
            <a:r>
              <a:rPr lang="en-US" dirty="0"/>
              <a:t> </a:t>
            </a:r>
            <a:r>
              <a:rPr lang="en-US" dirty="0" err="1"/>
              <a:t>natur</a:t>
            </a:r>
            <a:r>
              <a:rPr lang="en-US" dirty="0"/>
              <a:t> vi </a:t>
            </a:r>
            <a:r>
              <a:rPr lang="en-US" dirty="0" err="1"/>
              <a:t>har</a:t>
            </a:r>
            <a:r>
              <a:rPr lang="en-US" dirty="0"/>
              <a:t> </a:t>
            </a:r>
            <a:r>
              <a:rPr lang="en-US" dirty="0" err="1"/>
              <a:t>direkte</a:t>
            </a:r>
            <a:r>
              <a:rPr lang="en-US" dirty="0"/>
              <a:t> </a:t>
            </a:r>
            <a:r>
              <a:rPr lang="en-US" dirty="0" err="1"/>
              <a:t>nytte</a:t>
            </a:r>
            <a:r>
              <a:rPr lang="en-US" dirty="0"/>
              <a:t> av, men det er </a:t>
            </a:r>
            <a:r>
              <a:rPr lang="en-US" dirty="0" err="1"/>
              <a:t>heldigvis</a:t>
            </a:r>
            <a:r>
              <a:rPr lang="en-US" dirty="0"/>
              <a:t> </a:t>
            </a:r>
            <a:r>
              <a:rPr lang="en-US" dirty="0" err="1"/>
              <a:t>nå</a:t>
            </a:r>
            <a:r>
              <a:rPr lang="en-US" dirty="0"/>
              <a:t> </a:t>
            </a:r>
            <a:r>
              <a:rPr lang="en-US" dirty="0" err="1"/>
              <a:t>mer</a:t>
            </a:r>
            <a:r>
              <a:rPr lang="en-US" dirty="0"/>
              <a:t> </a:t>
            </a:r>
            <a:r>
              <a:rPr lang="en-US" dirty="0" err="1"/>
              <a:t>anerkjent</a:t>
            </a:r>
            <a:r>
              <a:rPr lang="en-US" dirty="0"/>
              <a:t> at vi </a:t>
            </a:r>
            <a:r>
              <a:rPr lang="en-US" dirty="0" err="1"/>
              <a:t>må</a:t>
            </a:r>
            <a:r>
              <a:rPr lang="en-US" dirty="0"/>
              <a:t> </a:t>
            </a:r>
            <a:r>
              <a:rPr lang="en-US" dirty="0" err="1"/>
              <a:t>verne</a:t>
            </a:r>
            <a:r>
              <a:rPr lang="en-US" dirty="0"/>
              <a:t> </a:t>
            </a:r>
            <a:r>
              <a:rPr lang="en-US" dirty="0" err="1"/>
              <a:t>natur</a:t>
            </a:r>
            <a:r>
              <a:rPr lang="en-US" dirty="0"/>
              <a:t> </a:t>
            </a:r>
            <a:r>
              <a:rPr lang="en-US" dirty="0" err="1"/>
              <a:t>fordi</a:t>
            </a:r>
            <a:r>
              <a:rPr lang="en-US" dirty="0"/>
              <a:t> </a:t>
            </a:r>
            <a:r>
              <a:rPr lang="en-US" dirty="0" err="1"/>
              <a:t>natur</a:t>
            </a:r>
            <a:r>
              <a:rPr lang="en-US" dirty="0"/>
              <a:t> </a:t>
            </a:r>
            <a:r>
              <a:rPr lang="en-US" dirty="0" err="1"/>
              <a:t>har</a:t>
            </a:r>
            <a:r>
              <a:rPr lang="en-US" dirty="0"/>
              <a:t> </a:t>
            </a:r>
            <a:r>
              <a:rPr lang="en-US" dirty="0" err="1"/>
              <a:t>verdi</a:t>
            </a:r>
            <a:r>
              <a:rPr lang="en-US" dirty="0"/>
              <a:t> I seg </a:t>
            </a:r>
            <a:r>
              <a:rPr lang="en-US" dirty="0" err="1"/>
              <a:t>selv</a:t>
            </a:r>
            <a:r>
              <a:rPr lang="en-US" dirty="0">
                <a:cs typeface="Calibri"/>
              </a:rPr>
              <a:t>, </a:t>
            </a:r>
            <a:r>
              <a:rPr lang="en-US" dirty="0" err="1">
                <a:cs typeface="Calibri"/>
              </a:rPr>
              <a:t>som</a:t>
            </a:r>
            <a:r>
              <a:rPr lang="en-US" dirty="0">
                <a:cs typeface="Calibri"/>
              </a:rPr>
              <a:t> vi </a:t>
            </a:r>
            <a:r>
              <a:rPr lang="en-US" dirty="0" err="1">
                <a:cs typeface="Calibri"/>
              </a:rPr>
              <a:t>får</a:t>
            </a:r>
            <a:r>
              <a:rPr lang="en-US" dirty="0">
                <a:cs typeface="Calibri"/>
              </a:rPr>
              <a:t> </a:t>
            </a:r>
            <a:r>
              <a:rPr lang="en-US" dirty="0" err="1">
                <a:cs typeface="Calibri"/>
              </a:rPr>
              <a:t>bekreftet</a:t>
            </a:r>
            <a:r>
              <a:rPr lang="en-US" dirty="0">
                <a:cs typeface="Calibri"/>
              </a:rPr>
              <a:t> I </a:t>
            </a:r>
            <a:r>
              <a:rPr lang="en-US" dirty="0" err="1">
                <a:cs typeface="Calibri"/>
              </a:rPr>
              <a:t>bl.a</a:t>
            </a:r>
            <a:r>
              <a:rPr lang="en-US" dirty="0">
                <a:cs typeface="Calibri"/>
              </a:rPr>
              <a:t> </a:t>
            </a:r>
            <a:r>
              <a:rPr lang="en-US" dirty="0" err="1">
                <a:cs typeface="Calibri"/>
              </a:rPr>
              <a:t>Naturavtalen</a:t>
            </a:r>
            <a:r>
              <a:rPr lang="en-US" dirty="0">
                <a:cs typeface="Calibri"/>
              </a:rPr>
              <a:t>.</a:t>
            </a: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351877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Men hvorfor er gruvedrift på havbunnen skadelig?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Det er det flere grunner til. For å forstå det er det viktig å først forstå at dyphavet er et område som har fått stå urørt helt til nå. Prosessene der går utrolig sakte, og alle artene der er vant til et stille, mørkt klima med en forutsigbar temperatur. Så ting som støy, vibrasjoner og lys er allerede ting som forstyrrer I enormt omfang. Lyd beveger seg også bedre gjennom vann, så det vil påvirke I et enormt område. Det vil være som at man har en gruve I Trondheim som man hører helt til Oslo.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Maskinene dere kan se på bildet vil knuse opp havbunnen, og ødelegge habitatet til artene som lever der. I tillegg kommer ting som kjemikalier, avfallsprodukter og store skyer av finmalt støv. Alt dette vil bidra til fullstendig endrede livsbetingelser for artene på dyphavet, og sannsynligheten for at de vil klare å tilpasse seg så store endringer så raskt er nærmest ikke-eksisterende.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756612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En del av </a:t>
            </a:r>
            <a:r>
              <a:rPr lang="en-US" dirty="0" err="1"/>
              <a:t>området</a:t>
            </a:r>
            <a:r>
              <a:rPr lang="en-US" dirty="0"/>
              <a:t> ligger </a:t>
            </a:r>
            <a:r>
              <a:rPr lang="en-US" dirty="0" err="1"/>
              <a:t>innenfor</a:t>
            </a:r>
            <a:r>
              <a:rPr lang="en-US" dirty="0"/>
              <a:t> det man </a:t>
            </a:r>
            <a:r>
              <a:rPr lang="en-US" dirty="0" err="1"/>
              <a:t>regner</a:t>
            </a:r>
            <a:r>
              <a:rPr lang="en-US" dirty="0"/>
              <a:t> </a:t>
            </a:r>
            <a:r>
              <a:rPr lang="en-US" dirty="0" err="1"/>
              <a:t>som</a:t>
            </a:r>
            <a:r>
              <a:rPr lang="en-US" dirty="0"/>
              <a:t> Svalbard sine </a:t>
            </a:r>
            <a:r>
              <a:rPr lang="en-US" dirty="0" err="1"/>
              <a:t>havområder</a:t>
            </a:r>
            <a:r>
              <a:rPr lang="en-US" dirty="0"/>
              <a:t>. Dette </a:t>
            </a:r>
            <a:r>
              <a:rPr lang="en-US" dirty="0" err="1"/>
              <a:t>gjør</a:t>
            </a:r>
            <a:r>
              <a:rPr lang="en-US" dirty="0"/>
              <a:t> at </a:t>
            </a:r>
            <a:r>
              <a:rPr lang="en-US" dirty="0" err="1"/>
              <a:t>gruvedrift</a:t>
            </a:r>
            <a:r>
              <a:rPr lang="en-US" dirty="0"/>
              <a:t> </a:t>
            </a:r>
            <a:r>
              <a:rPr lang="en-US" dirty="0" err="1"/>
              <a:t>på</a:t>
            </a:r>
            <a:r>
              <a:rPr lang="en-US" dirty="0"/>
              <a:t> </a:t>
            </a:r>
            <a:r>
              <a:rPr lang="en-US" dirty="0" err="1"/>
              <a:t>havbunnen</a:t>
            </a:r>
            <a:r>
              <a:rPr lang="en-US" dirty="0"/>
              <a:t> </a:t>
            </a:r>
            <a:r>
              <a:rPr lang="en-US" dirty="0" err="1"/>
              <a:t>også</a:t>
            </a:r>
            <a:r>
              <a:rPr lang="en-US" dirty="0"/>
              <a:t> er </a:t>
            </a:r>
            <a:r>
              <a:rPr lang="en-US" dirty="0" err="1"/>
              <a:t>utfordrende</a:t>
            </a:r>
            <a:r>
              <a:rPr lang="en-US" dirty="0"/>
              <a:t> </a:t>
            </a:r>
            <a:r>
              <a:rPr lang="en-US" dirty="0" err="1"/>
              <a:t>juridisk</a:t>
            </a:r>
            <a:r>
              <a:rPr lang="en-US" dirty="0"/>
              <a:t>. </a:t>
            </a:r>
            <a:r>
              <a:rPr lang="en-US" dirty="0" err="1"/>
              <a:t>Svalbardtraktaten</a:t>
            </a:r>
            <a:r>
              <a:rPr lang="en-US" dirty="0"/>
              <a:t> </a:t>
            </a:r>
            <a:r>
              <a:rPr lang="en-US" dirty="0" err="1"/>
              <a:t>går</a:t>
            </a:r>
            <a:r>
              <a:rPr lang="en-US" dirty="0"/>
              <a:t> jo </a:t>
            </a:r>
            <a:r>
              <a:rPr lang="en-US" dirty="0" err="1"/>
              <a:t>ut</a:t>
            </a:r>
            <a:r>
              <a:rPr lang="en-US" dirty="0"/>
              <a:t> </a:t>
            </a:r>
            <a:r>
              <a:rPr lang="en-US" dirty="0" err="1"/>
              <a:t>på</a:t>
            </a:r>
            <a:r>
              <a:rPr lang="en-US" dirty="0"/>
              <a:t> at Norge lager </a:t>
            </a:r>
            <a:r>
              <a:rPr lang="en-US" dirty="0" err="1"/>
              <a:t>reglene</a:t>
            </a:r>
            <a:r>
              <a:rPr lang="en-US" dirty="0"/>
              <a:t> for </a:t>
            </a:r>
            <a:r>
              <a:rPr lang="en-US" dirty="0" err="1"/>
              <a:t>hva</a:t>
            </a:r>
            <a:r>
              <a:rPr lang="en-US" dirty="0"/>
              <a:t> </a:t>
            </a:r>
            <a:r>
              <a:rPr lang="en-US" dirty="0" err="1"/>
              <a:t>som</a:t>
            </a:r>
            <a:r>
              <a:rPr lang="en-US" dirty="0"/>
              <a:t> </a:t>
            </a:r>
            <a:r>
              <a:rPr lang="en-US" dirty="0" err="1"/>
              <a:t>kan</a:t>
            </a:r>
            <a:r>
              <a:rPr lang="en-US" dirty="0"/>
              <a:t> </a:t>
            </a:r>
            <a:r>
              <a:rPr lang="en-US" dirty="0" err="1"/>
              <a:t>skje</a:t>
            </a:r>
            <a:r>
              <a:rPr lang="en-US" dirty="0"/>
              <a:t> </a:t>
            </a:r>
            <a:r>
              <a:rPr lang="en-US" dirty="0" err="1"/>
              <a:t>på</a:t>
            </a:r>
            <a:r>
              <a:rPr lang="en-US" dirty="0"/>
              <a:t> Svalbard, men at alle </a:t>
            </a:r>
            <a:r>
              <a:rPr lang="en-US" dirty="0" err="1"/>
              <a:t>traktatparter</a:t>
            </a:r>
            <a:r>
              <a:rPr lang="en-US" dirty="0"/>
              <a:t> </a:t>
            </a:r>
            <a:r>
              <a:rPr lang="en-US" dirty="0" err="1"/>
              <a:t>har</a:t>
            </a:r>
            <a:r>
              <a:rPr lang="en-US" dirty="0"/>
              <a:t> </a:t>
            </a:r>
            <a:r>
              <a:rPr lang="en-US" dirty="0" err="1"/>
              <a:t>rett</a:t>
            </a:r>
            <a:r>
              <a:rPr lang="en-US" dirty="0"/>
              <a:t> </a:t>
            </a:r>
            <a:r>
              <a:rPr lang="en-US" dirty="0" err="1"/>
              <a:t>til</a:t>
            </a:r>
            <a:r>
              <a:rPr lang="en-US" dirty="0"/>
              <a:t> å </a:t>
            </a:r>
            <a:r>
              <a:rPr lang="en-US" dirty="0" err="1"/>
              <a:t>bruke</a:t>
            </a:r>
            <a:r>
              <a:rPr lang="en-US" dirty="0"/>
              <a:t> Svalbard </a:t>
            </a:r>
            <a:r>
              <a:rPr lang="en-US" dirty="0" err="1"/>
              <a:t>på</a:t>
            </a:r>
            <a:r>
              <a:rPr lang="en-US" dirty="0"/>
              <a:t> </a:t>
            </a:r>
            <a:r>
              <a:rPr lang="en-US" dirty="0" err="1"/>
              <a:t>samme</a:t>
            </a:r>
            <a:r>
              <a:rPr lang="en-US" dirty="0"/>
              <a:t> </a:t>
            </a:r>
            <a:r>
              <a:rPr lang="en-US" dirty="0" err="1"/>
              <a:t>måte</a:t>
            </a:r>
            <a:r>
              <a:rPr lang="en-US" dirty="0"/>
              <a:t> </a:t>
            </a:r>
            <a:r>
              <a:rPr lang="en-US" dirty="0" err="1"/>
              <a:t>som</a:t>
            </a:r>
            <a:r>
              <a:rPr lang="en-US" dirty="0"/>
              <a:t> Norge. F. </a:t>
            </a:r>
            <a:r>
              <a:rPr lang="en-US" dirty="0" err="1"/>
              <a:t>eks</a:t>
            </a:r>
            <a:r>
              <a:rPr lang="en-US" dirty="0"/>
              <a:t> </a:t>
            </a:r>
            <a:r>
              <a:rPr lang="en-US" dirty="0" err="1"/>
              <a:t>kan</a:t>
            </a:r>
            <a:r>
              <a:rPr lang="en-US" dirty="0"/>
              <a:t> Norge </a:t>
            </a:r>
            <a:r>
              <a:rPr lang="en-US" dirty="0" err="1"/>
              <a:t>bestemme</a:t>
            </a:r>
            <a:r>
              <a:rPr lang="en-US" dirty="0"/>
              <a:t> at det </a:t>
            </a:r>
            <a:r>
              <a:rPr lang="en-US" dirty="0" err="1"/>
              <a:t>ikke</a:t>
            </a:r>
            <a:r>
              <a:rPr lang="en-US" dirty="0"/>
              <a:t> </a:t>
            </a:r>
            <a:r>
              <a:rPr lang="en-US" dirty="0" err="1"/>
              <a:t>skal</a:t>
            </a:r>
            <a:r>
              <a:rPr lang="en-US" dirty="0"/>
              <a:t> </a:t>
            </a:r>
            <a:r>
              <a:rPr lang="en-US" dirty="0" err="1"/>
              <a:t>foregå</a:t>
            </a:r>
            <a:r>
              <a:rPr lang="en-US" dirty="0"/>
              <a:t> </a:t>
            </a:r>
            <a:r>
              <a:rPr lang="en-US" dirty="0" err="1"/>
              <a:t>noe</a:t>
            </a:r>
            <a:r>
              <a:rPr lang="en-US" dirty="0"/>
              <a:t> </a:t>
            </a:r>
            <a:r>
              <a:rPr lang="en-US" dirty="0" err="1"/>
              <a:t>jakt</a:t>
            </a:r>
            <a:r>
              <a:rPr lang="en-US" dirty="0"/>
              <a:t> </a:t>
            </a:r>
            <a:r>
              <a:rPr lang="en-US" dirty="0" err="1"/>
              <a:t>på</a:t>
            </a:r>
            <a:r>
              <a:rPr lang="en-US" dirty="0"/>
              <a:t> Svalbard, men </a:t>
            </a:r>
            <a:r>
              <a:rPr lang="en-US" dirty="0" err="1"/>
              <a:t>dersom</a:t>
            </a:r>
            <a:r>
              <a:rPr lang="en-US" dirty="0"/>
              <a:t> de </a:t>
            </a:r>
            <a:r>
              <a:rPr lang="en-US" dirty="0" err="1"/>
              <a:t>sier</a:t>
            </a:r>
            <a:r>
              <a:rPr lang="en-US" dirty="0"/>
              <a:t> at </a:t>
            </a:r>
            <a:r>
              <a:rPr lang="en-US" dirty="0" err="1"/>
              <a:t>jakt</a:t>
            </a:r>
            <a:r>
              <a:rPr lang="en-US" dirty="0"/>
              <a:t> er </a:t>
            </a:r>
            <a:r>
              <a:rPr lang="en-US" dirty="0" err="1"/>
              <a:t>tillatt</a:t>
            </a:r>
            <a:r>
              <a:rPr lang="en-US" dirty="0"/>
              <a:t>, </a:t>
            </a:r>
            <a:r>
              <a:rPr lang="en-US" dirty="0" err="1"/>
              <a:t>så</a:t>
            </a:r>
            <a:r>
              <a:rPr lang="en-US" dirty="0"/>
              <a:t> </a:t>
            </a:r>
            <a:r>
              <a:rPr lang="en-US" dirty="0" err="1"/>
              <a:t>kan</a:t>
            </a:r>
            <a:r>
              <a:rPr lang="en-US" dirty="0"/>
              <a:t> alle land </a:t>
            </a:r>
            <a:r>
              <a:rPr lang="en-US" dirty="0" err="1"/>
              <a:t>som</a:t>
            </a:r>
            <a:r>
              <a:rPr lang="en-US" dirty="0"/>
              <a:t> </a:t>
            </a:r>
            <a:r>
              <a:rPr lang="en-US" dirty="0" err="1"/>
              <a:t>har</a:t>
            </a:r>
            <a:r>
              <a:rPr lang="en-US" dirty="0"/>
              <a:t> </a:t>
            </a:r>
            <a:r>
              <a:rPr lang="en-US" dirty="0" err="1"/>
              <a:t>undertegnet</a:t>
            </a:r>
            <a:r>
              <a:rPr lang="en-US" dirty="0"/>
              <a:t> </a:t>
            </a:r>
            <a:r>
              <a:rPr lang="en-US" dirty="0" err="1"/>
              <a:t>Svalbardtraktaten</a:t>
            </a:r>
            <a:r>
              <a:rPr lang="en-US" dirty="0"/>
              <a:t> </a:t>
            </a:r>
            <a:r>
              <a:rPr lang="en-US" dirty="0" err="1"/>
              <a:t>jakte</a:t>
            </a:r>
            <a:r>
              <a:rPr lang="en-US" dirty="0"/>
              <a:t> der. </a:t>
            </a:r>
          </a:p>
          <a:p>
            <a:r>
              <a:rPr lang="en-US" dirty="0"/>
              <a:t>Det </a:t>
            </a:r>
            <a:r>
              <a:rPr lang="en-US" dirty="0" err="1"/>
              <a:t>har</a:t>
            </a:r>
            <a:r>
              <a:rPr lang="en-US" dirty="0"/>
              <a:t> </a:t>
            </a:r>
            <a:r>
              <a:rPr lang="en-US" dirty="0" err="1"/>
              <a:t>vært</a:t>
            </a:r>
            <a:r>
              <a:rPr lang="en-US" dirty="0"/>
              <a:t> </a:t>
            </a:r>
            <a:r>
              <a:rPr lang="en-US" dirty="0" err="1"/>
              <a:t>en</a:t>
            </a:r>
            <a:r>
              <a:rPr lang="en-US" dirty="0"/>
              <a:t> </a:t>
            </a:r>
            <a:r>
              <a:rPr lang="en-US" dirty="0" err="1"/>
              <a:t>stor</a:t>
            </a:r>
            <a:r>
              <a:rPr lang="en-US" dirty="0"/>
              <a:t> </a:t>
            </a:r>
            <a:r>
              <a:rPr lang="en-US" dirty="0" err="1"/>
              <a:t>diskusjon</a:t>
            </a:r>
            <a:r>
              <a:rPr lang="en-US" dirty="0"/>
              <a:t> om </a:t>
            </a:r>
            <a:r>
              <a:rPr lang="en-US" dirty="0" err="1"/>
              <a:t>hvorvidt</a:t>
            </a:r>
            <a:r>
              <a:rPr lang="en-US" dirty="0"/>
              <a:t> </a:t>
            </a:r>
            <a:r>
              <a:rPr lang="en-US" dirty="0" err="1"/>
              <a:t>havområdene</a:t>
            </a:r>
            <a:r>
              <a:rPr lang="en-US" dirty="0"/>
              <a:t> </a:t>
            </a:r>
            <a:r>
              <a:rPr lang="en-US" dirty="0" err="1"/>
              <a:t>til</a:t>
            </a:r>
            <a:r>
              <a:rPr lang="en-US" dirty="0"/>
              <a:t> Svalbard </a:t>
            </a:r>
            <a:r>
              <a:rPr lang="en-US" dirty="0" err="1"/>
              <a:t>inngår</a:t>
            </a:r>
            <a:r>
              <a:rPr lang="en-US" dirty="0"/>
              <a:t> I </a:t>
            </a:r>
            <a:r>
              <a:rPr lang="en-US" dirty="0" err="1"/>
              <a:t>denne</a:t>
            </a:r>
            <a:r>
              <a:rPr lang="en-US" dirty="0"/>
              <a:t> </a:t>
            </a:r>
            <a:r>
              <a:rPr lang="en-US" dirty="0" err="1"/>
              <a:t>traktaten</a:t>
            </a:r>
            <a:r>
              <a:rPr lang="en-US" dirty="0"/>
              <a:t>. Norge </a:t>
            </a:r>
            <a:r>
              <a:rPr lang="en-US" dirty="0" err="1"/>
              <a:t>mener</a:t>
            </a:r>
            <a:r>
              <a:rPr lang="en-US" dirty="0"/>
              <a:t> at de </a:t>
            </a:r>
            <a:r>
              <a:rPr lang="en-US" dirty="0" err="1"/>
              <a:t>ikke</a:t>
            </a:r>
            <a:r>
              <a:rPr lang="en-US" dirty="0"/>
              <a:t> </a:t>
            </a:r>
            <a:r>
              <a:rPr lang="en-US" dirty="0" err="1"/>
              <a:t>gjør</a:t>
            </a:r>
            <a:r>
              <a:rPr lang="en-US" dirty="0"/>
              <a:t> det, at de </a:t>
            </a:r>
            <a:r>
              <a:rPr lang="en-US" dirty="0" err="1"/>
              <a:t>kun</a:t>
            </a:r>
            <a:r>
              <a:rPr lang="en-US" dirty="0"/>
              <a:t> </a:t>
            </a:r>
            <a:r>
              <a:rPr lang="en-US" dirty="0" err="1"/>
              <a:t>tilhører</a:t>
            </a:r>
            <a:r>
              <a:rPr lang="en-US" dirty="0"/>
              <a:t> Norge. Dette er alle de </a:t>
            </a:r>
            <a:r>
              <a:rPr lang="en-US" dirty="0" err="1"/>
              <a:t>andre</a:t>
            </a:r>
            <a:r>
              <a:rPr lang="en-US" dirty="0"/>
              <a:t> </a:t>
            </a:r>
            <a:r>
              <a:rPr lang="en-US" dirty="0" err="1"/>
              <a:t>landene</a:t>
            </a:r>
            <a:r>
              <a:rPr lang="en-US" dirty="0"/>
              <a:t> </a:t>
            </a:r>
            <a:r>
              <a:rPr lang="en-US" dirty="0" err="1"/>
              <a:t>uenig</a:t>
            </a:r>
            <a:r>
              <a:rPr lang="en-US" dirty="0"/>
              <a:t> </a:t>
            </a:r>
            <a:r>
              <a:rPr lang="en-US" dirty="0" err="1"/>
              <a:t>i</a:t>
            </a:r>
            <a:r>
              <a:rPr lang="en-US" dirty="0"/>
              <a:t>. Om Norge starter med </a:t>
            </a:r>
            <a:r>
              <a:rPr lang="en-US" dirty="0" err="1"/>
              <a:t>gruvedrift</a:t>
            </a:r>
            <a:r>
              <a:rPr lang="en-US" dirty="0"/>
              <a:t> </a:t>
            </a:r>
            <a:r>
              <a:rPr lang="en-US" dirty="0" err="1"/>
              <a:t>på</a:t>
            </a:r>
            <a:r>
              <a:rPr lang="en-US" dirty="0"/>
              <a:t> </a:t>
            </a:r>
            <a:r>
              <a:rPr lang="en-US" dirty="0" err="1"/>
              <a:t>havbunnen</a:t>
            </a:r>
            <a:r>
              <a:rPr lang="en-US" dirty="0"/>
              <a:t>, men </a:t>
            </a:r>
            <a:r>
              <a:rPr lang="en-US" dirty="0" err="1"/>
              <a:t>nekter</a:t>
            </a:r>
            <a:r>
              <a:rPr lang="en-US" dirty="0"/>
              <a:t> de </a:t>
            </a:r>
            <a:r>
              <a:rPr lang="en-US" dirty="0" err="1"/>
              <a:t>andre</a:t>
            </a:r>
            <a:r>
              <a:rPr lang="en-US" dirty="0"/>
              <a:t> </a:t>
            </a:r>
            <a:r>
              <a:rPr lang="en-US" dirty="0" err="1"/>
              <a:t>landene</a:t>
            </a:r>
            <a:r>
              <a:rPr lang="en-US" dirty="0"/>
              <a:t> å </a:t>
            </a:r>
            <a:r>
              <a:rPr lang="en-US" dirty="0" err="1"/>
              <a:t>gjøre</a:t>
            </a:r>
            <a:r>
              <a:rPr lang="en-US" dirty="0"/>
              <a:t> det </a:t>
            </a:r>
            <a:r>
              <a:rPr lang="en-US" dirty="0" err="1"/>
              <a:t>samme</a:t>
            </a:r>
            <a:r>
              <a:rPr lang="en-US" dirty="0"/>
              <a:t>, </a:t>
            </a:r>
            <a:r>
              <a:rPr lang="en-US" dirty="0" err="1"/>
              <a:t>vil</a:t>
            </a:r>
            <a:r>
              <a:rPr lang="en-US" dirty="0"/>
              <a:t> det </a:t>
            </a:r>
            <a:r>
              <a:rPr lang="en-US" dirty="0" err="1"/>
              <a:t>altså</a:t>
            </a:r>
            <a:r>
              <a:rPr lang="en-US" dirty="0"/>
              <a:t> </a:t>
            </a:r>
            <a:r>
              <a:rPr lang="en-US" dirty="0" err="1"/>
              <a:t>kunne</a:t>
            </a:r>
            <a:r>
              <a:rPr lang="en-US" dirty="0"/>
              <a:t> </a:t>
            </a:r>
            <a:r>
              <a:rPr lang="en-US" dirty="0" err="1"/>
              <a:t>skape</a:t>
            </a:r>
            <a:r>
              <a:rPr lang="en-US" dirty="0"/>
              <a:t> </a:t>
            </a:r>
            <a:r>
              <a:rPr lang="en-US" dirty="0" err="1"/>
              <a:t>en</a:t>
            </a:r>
            <a:r>
              <a:rPr lang="en-US" dirty="0"/>
              <a:t> </a:t>
            </a:r>
            <a:r>
              <a:rPr lang="en-US" dirty="0" err="1"/>
              <a:t>ganske</a:t>
            </a:r>
            <a:r>
              <a:rPr lang="en-US" dirty="0"/>
              <a:t> </a:t>
            </a:r>
            <a:r>
              <a:rPr lang="en-US" dirty="0" err="1"/>
              <a:t>utfordrende</a:t>
            </a:r>
            <a:r>
              <a:rPr lang="en-US" dirty="0"/>
              <a:t> </a:t>
            </a:r>
            <a:r>
              <a:rPr lang="en-US" dirty="0" err="1"/>
              <a:t>situasjon</a:t>
            </a:r>
            <a:r>
              <a:rPr lang="en-US" dirty="0"/>
              <a:t> </a:t>
            </a:r>
            <a:r>
              <a:rPr lang="en-US" dirty="0" err="1"/>
              <a:t>juridisk</a:t>
            </a:r>
            <a:r>
              <a:rPr lang="en-US" dirty="0"/>
              <a:t> </a:t>
            </a:r>
            <a:r>
              <a:rPr lang="en-US" dirty="0" err="1"/>
              <a:t>og</a:t>
            </a:r>
            <a:r>
              <a:rPr lang="en-US" dirty="0"/>
              <a:t> </a:t>
            </a:r>
            <a:r>
              <a:rPr lang="en-US" dirty="0" err="1"/>
              <a:t>sikkerhetspolitisk</a:t>
            </a:r>
            <a:r>
              <a:rPr lang="en-US" dirty="0"/>
              <a:t>, </a:t>
            </a:r>
            <a:r>
              <a:rPr lang="en-US" dirty="0" err="1"/>
              <a:t>hvor</a:t>
            </a:r>
            <a:r>
              <a:rPr lang="en-US" dirty="0"/>
              <a:t> store, </a:t>
            </a:r>
            <a:r>
              <a:rPr lang="en-US" dirty="0" err="1"/>
              <a:t>mektige</a:t>
            </a:r>
            <a:r>
              <a:rPr lang="en-US" dirty="0"/>
              <a:t> land, </a:t>
            </a:r>
            <a:r>
              <a:rPr lang="en-US" dirty="0" err="1"/>
              <a:t>som</a:t>
            </a:r>
            <a:r>
              <a:rPr lang="en-US" dirty="0"/>
              <a:t> </a:t>
            </a:r>
            <a:r>
              <a:rPr lang="en-US" dirty="0" err="1"/>
              <a:t>Russland</a:t>
            </a:r>
            <a:r>
              <a:rPr lang="en-US" dirty="0"/>
              <a:t>, Kina </a:t>
            </a:r>
            <a:r>
              <a:rPr lang="en-US" dirty="0" err="1"/>
              <a:t>og</a:t>
            </a:r>
            <a:r>
              <a:rPr lang="en-US" dirty="0"/>
              <a:t> USA </a:t>
            </a:r>
            <a:r>
              <a:rPr lang="en-US" dirty="0" err="1"/>
              <a:t>kan</a:t>
            </a:r>
            <a:r>
              <a:rPr lang="en-US" dirty="0"/>
              <a:t> </a:t>
            </a:r>
            <a:r>
              <a:rPr lang="en-US" dirty="0" err="1"/>
              <a:t>komme</a:t>
            </a:r>
            <a:r>
              <a:rPr lang="en-US" dirty="0"/>
              <a:t> I </a:t>
            </a:r>
            <a:r>
              <a:rPr lang="en-US" dirty="0" err="1"/>
              <a:t>konflikt</a:t>
            </a:r>
            <a:r>
              <a:rPr lang="en-US" dirty="0"/>
              <a:t> med </a:t>
            </a:r>
            <a:r>
              <a:rPr lang="en-US" dirty="0" err="1"/>
              <a:t>oss</a:t>
            </a:r>
            <a:r>
              <a:rPr lang="en-US" dirty="0"/>
              <a:t>.</a:t>
            </a:r>
            <a:endParaRPr lang="en-US" dirty="0">
              <a:ea typeface="Calibri"/>
              <a:cs typeface="Calibri"/>
            </a:endParaRPr>
          </a:p>
          <a:p>
            <a:r>
              <a:rPr lang="en-US" dirty="0">
                <a:ea typeface="Calibri"/>
                <a:cs typeface="Calibri"/>
              </a:rPr>
              <a:t>I </a:t>
            </a:r>
            <a:r>
              <a:rPr lang="en-US" dirty="0" err="1">
                <a:ea typeface="Calibri"/>
                <a:cs typeface="Calibri"/>
              </a:rPr>
              <a:t>tillegg</a:t>
            </a:r>
            <a:r>
              <a:rPr lang="en-US" dirty="0">
                <a:ea typeface="Calibri"/>
                <a:cs typeface="Calibri"/>
              </a:rPr>
              <a:t> </a:t>
            </a:r>
            <a:r>
              <a:rPr lang="en-US" dirty="0" err="1"/>
              <a:t>eier</a:t>
            </a:r>
            <a:r>
              <a:rPr lang="en-US" dirty="0"/>
              <a:t> Norge </a:t>
            </a:r>
            <a:r>
              <a:rPr lang="en-US" dirty="0" err="1"/>
              <a:t>havbunnen</a:t>
            </a:r>
            <a:r>
              <a:rPr lang="en-US" dirty="0"/>
              <a:t> der vi </a:t>
            </a:r>
            <a:r>
              <a:rPr lang="en-US" dirty="0" err="1"/>
              <a:t>ønsker</a:t>
            </a:r>
            <a:r>
              <a:rPr lang="en-US" dirty="0"/>
              <a:t> å </a:t>
            </a:r>
            <a:r>
              <a:rPr lang="en-US" dirty="0" err="1"/>
              <a:t>åpne</a:t>
            </a:r>
            <a:r>
              <a:rPr lang="en-US" dirty="0"/>
              <a:t> for </a:t>
            </a:r>
            <a:r>
              <a:rPr lang="en-US" dirty="0" err="1"/>
              <a:t>gruvedrift</a:t>
            </a:r>
            <a:r>
              <a:rPr lang="en-US" dirty="0"/>
              <a:t>, men </a:t>
            </a:r>
            <a:r>
              <a:rPr lang="en-US" dirty="0" err="1"/>
              <a:t>ikke</a:t>
            </a:r>
            <a:r>
              <a:rPr lang="en-US" dirty="0"/>
              <a:t> </a:t>
            </a:r>
            <a:r>
              <a:rPr lang="en-US" dirty="0" err="1"/>
              <a:t>vannsøylen</a:t>
            </a:r>
            <a:r>
              <a:rPr lang="en-US" dirty="0"/>
              <a:t>. Disse </a:t>
            </a:r>
            <a:r>
              <a:rPr lang="en-US" dirty="0" err="1"/>
              <a:t>vil</a:t>
            </a:r>
            <a:r>
              <a:rPr lang="en-US" dirty="0"/>
              <a:t> </a:t>
            </a:r>
            <a:r>
              <a:rPr lang="en-US" dirty="0" err="1"/>
              <a:t>naturlig</a:t>
            </a:r>
            <a:r>
              <a:rPr lang="en-US" dirty="0"/>
              <a:t> </a:t>
            </a:r>
            <a:r>
              <a:rPr lang="en-US" dirty="0" err="1"/>
              <a:t>nok</a:t>
            </a:r>
            <a:r>
              <a:rPr lang="en-US" dirty="0"/>
              <a:t> </a:t>
            </a:r>
            <a:r>
              <a:rPr lang="en-US" dirty="0" err="1"/>
              <a:t>også</a:t>
            </a:r>
            <a:r>
              <a:rPr lang="en-US" dirty="0"/>
              <a:t> </a:t>
            </a:r>
            <a:r>
              <a:rPr lang="en-US" dirty="0" err="1"/>
              <a:t>bli</a:t>
            </a:r>
            <a:r>
              <a:rPr lang="en-US" dirty="0"/>
              <a:t> </a:t>
            </a:r>
            <a:r>
              <a:rPr lang="en-US" dirty="0" err="1"/>
              <a:t>påvirket</a:t>
            </a:r>
            <a:r>
              <a:rPr lang="en-US" dirty="0"/>
              <a:t>, </a:t>
            </a:r>
            <a:r>
              <a:rPr lang="en-US" dirty="0" err="1"/>
              <a:t>og</a:t>
            </a:r>
            <a:r>
              <a:rPr lang="en-US" dirty="0"/>
              <a:t> det </a:t>
            </a:r>
            <a:r>
              <a:rPr lang="en-US" dirty="0" err="1"/>
              <a:t>blir</a:t>
            </a:r>
            <a:r>
              <a:rPr lang="en-US" dirty="0"/>
              <a:t> </a:t>
            </a:r>
            <a:r>
              <a:rPr lang="en-US" dirty="0" err="1"/>
              <a:t>også</a:t>
            </a:r>
            <a:r>
              <a:rPr lang="en-US" dirty="0"/>
              <a:t> </a:t>
            </a:r>
            <a:r>
              <a:rPr lang="en-US" dirty="0" err="1"/>
              <a:t>fiskebestanden</a:t>
            </a:r>
            <a:r>
              <a:rPr lang="en-US" dirty="0"/>
              <a:t>. </a:t>
            </a:r>
            <a:r>
              <a:rPr lang="en-US" dirty="0" err="1"/>
              <a:t>Derfor</a:t>
            </a:r>
            <a:r>
              <a:rPr lang="en-US" dirty="0"/>
              <a:t> </a:t>
            </a:r>
            <a:r>
              <a:rPr lang="en-US" dirty="0" err="1"/>
              <a:t>kan</a:t>
            </a:r>
            <a:r>
              <a:rPr lang="en-US" dirty="0"/>
              <a:t> vi </a:t>
            </a:r>
            <a:r>
              <a:rPr lang="en-US" dirty="0" err="1"/>
              <a:t>også</a:t>
            </a:r>
            <a:r>
              <a:rPr lang="en-US" dirty="0"/>
              <a:t> </a:t>
            </a:r>
            <a:r>
              <a:rPr lang="en-US" dirty="0" err="1"/>
              <a:t>risikrere</a:t>
            </a:r>
            <a:r>
              <a:rPr lang="en-US" dirty="0"/>
              <a:t> </a:t>
            </a:r>
            <a:r>
              <a:rPr lang="en-US" dirty="0" err="1"/>
              <a:t>søksmål</a:t>
            </a:r>
            <a:r>
              <a:rPr lang="en-US" dirty="0"/>
              <a:t> </a:t>
            </a:r>
            <a:r>
              <a:rPr lang="en-US" dirty="0" err="1"/>
              <a:t>fra</a:t>
            </a:r>
            <a:r>
              <a:rPr lang="en-US" dirty="0"/>
              <a:t> </a:t>
            </a:r>
            <a:r>
              <a:rPr lang="en-US" dirty="0" err="1"/>
              <a:t>internasjonale</a:t>
            </a:r>
            <a:r>
              <a:rPr lang="en-US" dirty="0"/>
              <a:t> </a:t>
            </a:r>
            <a:r>
              <a:rPr lang="en-US" dirty="0" err="1"/>
              <a:t>fiskerier</a:t>
            </a:r>
            <a:r>
              <a:rPr lang="en-US" dirty="0"/>
              <a:t>. Norge </a:t>
            </a:r>
            <a:r>
              <a:rPr lang="en-US" dirty="0" err="1"/>
              <a:t>har</a:t>
            </a:r>
            <a:r>
              <a:rPr lang="en-US" dirty="0"/>
              <a:t> </a:t>
            </a:r>
            <a:r>
              <a:rPr lang="en-US" dirty="0" err="1"/>
              <a:t>ratifisert</a:t>
            </a:r>
            <a:r>
              <a:rPr lang="en-US" dirty="0"/>
              <a:t> Espoo-</a:t>
            </a:r>
            <a:r>
              <a:rPr lang="en-US" dirty="0" err="1"/>
              <a:t>konvensjonen</a:t>
            </a:r>
            <a:r>
              <a:rPr lang="en-US" dirty="0"/>
              <a:t>, </a:t>
            </a:r>
            <a:r>
              <a:rPr lang="nb-NO" b="1" dirty="0">
                <a:solidFill>
                  <a:srgbClr val="4A0D17"/>
                </a:solidFill>
                <a:effectLst/>
                <a:latin typeface="Helvetica Neue"/>
              </a:rPr>
              <a:t>Konvensjon om konsekvensutredninger for tiltak som kan ha grenseoverskridende miljøvirkninger, </a:t>
            </a:r>
            <a:r>
              <a:rPr lang="nb-NO" b="0" dirty="0">
                <a:solidFill>
                  <a:srgbClr val="4A0D17"/>
                </a:solidFill>
                <a:effectLst/>
                <a:latin typeface="Helvetica Neue"/>
              </a:rPr>
              <a:t>men har kun delt konsekvensutredningen med Danmark og Island.</a:t>
            </a:r>
            <a:endParaRPr lang="nb-NO" b="1" dirty="0">
              <a:solidFill>
                <a:srgbClr val="4A0D17"/>
              </a:solidFill>
              <a:effectLst/>
              <a:latin typeface="Helvetica Neue"/>
            </a:endParaRPr>
          </a:p>
          <a:p>
            <a:endParaRPr lang="en-US" dirty="0"/>
          </a:p>
          <a:p>
            <a:endParaRPr lang="en-US"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121122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ea typeface="Calibri"/>
                <a:cs typeface="Calibri"/>
              </a:rPr>
              <a:t>https://savethehighseas.org/voices-calling-for-a-moratorium-governments-and-parliamentarians/</a:t>
            </a:r>
          </a:p>
          <a:p>
            <a:endParaRPr lang="en-US"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Det er </a:t>
            </a:r>
            <a:r>
              <a:rPr lang="en-US" dirty="0" err="1"/>
              <a:t>få</a:t>
            </a:r>
            <a:r>
              <a:rPr lang="en-US" dirty="0"/>
              <a:t> </a:t>
            </a:r>
            <a:r>
              <a:rPr lang="en-US" dirty="0" err="1"/>
              <a:t>som</a:t>
            </a:r>
            <a:r>
              <a:rPr lang="en-US" dirty="0"/>
              <a:t> </a:t>
            </a:r>
            <a:r>
              <a:rPr lang="en-US" dirty="0" err="1"/>
              <a:t>syntes</a:t>
            </a:r>
            <a:r>
              <a:rPr lang="en-US" dirty="0"/>
              <a:t> at </a:t>
            </a:r>
            <a:r>
              <a:rPr lang="en-US" dirty="0" err="1"/>
              <a:t>havbunnsmineraler</a:t>
            </a:r>
            <a:r>
              <a:rPr lang="en-US" dirty="0"/>
              <a:t> er </a:t>
            </a:r>
            <a:r>
              <a:rPr lang="en-US" dirty="0" err="1"/>
              <a:t>en</a:t>
            </a:r>
            <a:r>
              <a:rPr lang="en-US" dirty="0"/>
              <a:t> god </a:t>
            </a:r>
            <a:r>
              <a:rPr lang="en-US" dirty="0" err="1"/>
              <a:t>idé</a:t>
            </a:r>
            <a:r>
              <a:rPr lang="en-US" dirty="0"/>
              <a:t>. </a:t>
            </a:r>
            <a:r>
              <a:rPr lang="en-US" dirty="0" err="1"/>
              <a:t>Internasjonalt</a:t>
            </a:r>
            <a:r>
              <a:rPr lang="en-US" dirty="0"/>
              <a:t> er det </a:t>
            </a:r>
            <a:r>
              <a:rPr lang="en-US" dirty="0" err="1"/>
              <a:t>flere</a:t>
            </a:r>
            <a:r>
              <a:rPr lang="en-US" dirty="0"/>
              <a:t> </a:t>
            </a:r>
            <a:r>
              <a:rPr lang="en-US" dirty="0" err="1"/>
              <a:t>og</a:t>
            </a:r>
            <a:r>
              <a:rPr lang="en-US" dirty="0"/>
              <a:t> </a:t>
            </a:r>
            <a:r>
              <a:rPr lang="en-US" dirty="0" err="1"/>
              <a:t>flere</a:t>
            </a:r>
            <a:r>
              <a:rPr lang="en-US" dirty="0"/>
              <a:t> land </a:t>
            </a:r>
            <a:r>
              <a:rPr lang="en-US" dirty="0" err="1"/>
              <a:t>som</a:t>
            </a:r>
            <a:r>
              <a:rPr lang="en-US" dirty="0"/>
              <a:t> </a:t>
            </a:r>
            <a:r>
              <a:rPr lang="en-US" dirty="0" err="1"/>
              <a:t>har</a:t>
            </a:r>
            <a:r>
              <a:rPr lang="en-US" dirty="0"/>
              <a:t> </a:t>
            </a:r>
            <a:r>
              <a:rPr lang="en-US" dirty="0" err="1"/>
              <a:t>skrevet</a:t>
            </a:r>
            <a:r>
              <a:rPr lang="en-US" dirty="0"/>
              <a:t> under et </a:t>
            </a:r>
            <a:r>
              <a:rPr lang="en-US" dirty="0" err="1"/>
              <a:t>opprop</a:t>
            </a:r>
            <a:r>
              <a:rPr lang="en-US" dirty="0"/>
              <a:t> for moratorium. Moratorium </a:t>
            </a:r>
            <a:r>
              <a:rPr lang="en-US" dirty="0" err="1"/>
              <a:t>betyr</a:t>
            </a:r>
            <a:r>
              <a:rPr lang="en-US" dirty="0"/>
              <a:t> at alle er </a:t>
            </a:r>
            <a:r>
              <a:rPr lang="en-US" dirty="0" err="1"/>
              <a:t>enig</a:t>
            </a:r>
            <a:r>
              <a:rPr lang="en-US" dirty="0"/>
              <a:t> om å vente med å </a:t>
            </a:r>
            <a:r>
              <a:rPr lang="en-US" dirty="0" err="1"/>
              <a:t>starte</a:t>
            </a:r>
            <a:r>
              <a:rPr lang="en-US" dirty="0"/>
              <a:t> med </a:t>
            </a:r>
            <a:r>
              <a:rPr lang="en-US" dirty="0" err="1"/>
              <a:t>gruvedrift</a:t>
            </a:r>
            <a:r>
              <a:rPr lang="en-US" dirty="0"/>
              <a:t> </a:t>
            </a:r>
            <a:r>
              <a:rPr lang="en-US" dirty="0" err="1"/>
              <a:t>på</a:t>
            </a:r>
            <a:r>
              <a:rPr lang="en-US" dirty="0"/>
              <a:t> </a:t>
            </a:r>
            <a:r>
              <a:rPr lang="en-US" dirty="0" err="1"/>
              <a:t>havbunnen</a:t>
            </a:r>
            <a:r>
              <a:rPr lang="en-US" dirty="0"/>
              <a:t> </a:t>
            </a:r>
            <a:r>
              <a:rPr lang="en-US" dirty="0" err="1"/>
              <a:t>til</a:t>
            </a:r>
            <a:r>
              <a:rPr lang="en-US" dirty="0"/>
              <a:t> man </a:t>
            </a:r>
            <a:r>
              <a:rPr lang="en-US" dirty="0" err="1"/>
              <a:t>har</a:t>
            </a:r>
            <a:r>
              <a:rPr lang="en-US" dirty="0"/>
              <a:t> </a:t>
            </a:r>
            <a:r>
              <a:rPr lang="en-US" dirty="0" err="1"/>
              <a:t>mer</a:t>
            </a:r>
            <a:r>
              <a:rPr lang="en-US" dirty="0"/>
              <a:t> </a:t>
            </a:r>
            <a:r>
              <a:rPr lang="en-US" dirty="0" err="1"/>
              <a:t>kunnskap</a:t>
            </a:r>
            <a:r>
              <a:rPr lang="en-US" dirty="0"/>
              <a:t>. Det er </a:t>
            </a:r>
            <a:r>
              <a:rPr lang="en-US" dirty="0" err="1"/>
              <a:t>også</a:t>
            </a:r>
            <a:r>
              <a:rPr lang="en-US" dirty="0"/>
              <a:t> </a:t>
            </a:r>
            <a:r>
              <a:rPr lang="en-US" dirty="0" err="1"/>
              <a:t>stor</a:t>
            </a:r>
            <a:r>
              <a:rPr lang="en-US" dirty="0"/>
              <a:t> </a:t>
            </a:r>
            <a:r>
              <a:rPr lang="en-US" dirty="0" err="1"/>
              <a:t>motstand</a:t>
            </a:r>
            <a:r>
              <a:rPr lang="en-US" dirty="0"/>
              <a:t> mot </a:t>
            </a:r>
            <a:r>
              <a:rPr lang="en-US" dirty="0" err="1"/>
              <a:t>gruvedrift</a:t>
            </a:r>
            <a:r>
              <a:rPr lang="en-US" dirty="0"/>
              <a:t> </a:t>
            </a:r>
            <a:r>
              <a:rPr lang="en-US" dirty="0" err="1"/>
              <a:t>på</a:t>
            </a:r>
            <a:r>
              <a:rPr lang="en-US" dirty="0"/>
              <a:t> </a:t>
            </a:r>
            <a:r>
              <a:rPr lang="en-US" dirty="0" err="1"/>
              <a:t>havbunnen</a:t>
            </a:r>
            <a:r>
              <a:rPr lang="en-US" dirty="0"/>
              <a:t> I </a:t>
            </a:r>
            <a:r>
              <a:rPr lang="en-US" dirty="0" err="1"/>
              <a:t>næringslivet</a:t>
            </a:r>
            <a:r>
              <a:rPr lang="en-US" dirty="0"/>
              <a:t>. Equinor </a:t>
            </a:r>
            <a:r>
              <a:rPr lang="en-US" dirty="0" err="1"/>
              <a:t>har</a:t>
            </a:r>
            <a:r>
              <a:rPr lang="en-US" dirty="0"/>
              <a:t> </a:t>
            </a:r>
            <a:r>
              <a:rPr lang="en-US" dirty="0" err="1"/>
              <a:t>sagt</a:t>
            </a:r>
            <a:r>
              <a:rPr lang="en-US" dirty="0"/>
              <a:t> at de </a:t>
            </a:r>
            <a:r>
              <a:rPr lang="en-US" dirty="0" err="1"/>
              <a:t>ikke</a:t>
            </a:r>
            <a:r>
              <a:rPr lang="en-US" dirty="0"/>
              <a:t> </a:t>
            </a:r>
            <a:r>
              <a:rPr lang="en-US" dirty="0" err="1"/>
              <a:t>ønsker</a:t>
            </a:r>
            <a:r>
              <a:rPr lang="en-US" dirty="0"/>
              <a:t> å drive med det, Google, Microsoft, BMW </a:t>
            </a:r>
            <a:r>
              <a:rPr lang="en-US" dirty="0" err="1"/>
              <a:t>og</a:t>
            </a:r>
            <a:r>
              <a:rPr lang="en-US" dirty="0"/>
              <a:t> mange </a:t>
            </a:r>
            <a:r>
              <a:rPr lang="en-US" dirty="0" err="1"/>
              <a:t>flere</a:t>
            </a:r>
            <a:r>
              <a:rPr lang="en-US" dirty="0"/>
              <a:t>, </a:t>
            </a:r>
            <a:r>
              <a:rPr lang="en-US" dirty="0" err="1"/>
              <a:t>har</a:t>
            </a:r>
            <a:r>
              <a:rPr lang="en-US" dirty="0"/>
              <a:t> </a:t>
            </a:r>
            <a:r>
              <a:rPr lang="en-US" dirty="0" err="1"/>
              <a:t>sagt</a:t>
            </a:r>
            <a:r>
              <a:rPr lang="en-US" dirty="0"/>
              <a:t> at de </a:t>
            </a:r>
            <a:r>
              <a:rPr lang="en-US" dirty="0" err="1"/>
              <a:t>ikke</a:t>
            </a:r>
            <a:r>
              <a:rPr lang="en-US" dirty="0"/>
              <a:t> </a:t>
            </a:r>
            <a:r>
              <a:rPr lang="en-US" dirty="0" err="1"/>
              <a:t>ønsker</a:t>
            </a:r>
            <a:r>
              <a:rPr lang="en-US" dirty="0"/>
              <a:t> å </a:t>
            </a:r>
            <a:r>
              <a:rPr lang="en-US" dirty="0" err="1"/>
              <a:t>bruke</a:t>
            </a:r>
            <a:r>
              <a:rPr lang="en-US" dirty="0"/>
              <a:t> det I sine </a:t>
            </a:r>
            <a:r>
              <a:rPr lang="en-US" dirty="0" err="1"/>
              <a:t>produkter</a:t>
            </a:r>
            <a:r>
              <a:rPr lang="en-US" dirty="0"/>
              <a:t>. EU </a:t>
            </a:r>
            <a:r>
              <a:rPr lang="en-US" dirty="0" err="1"/>
              <a:t>har</a:t>
            </a:r>
            <a:r>
              <a:rPr lang="en-US" dirty="0"/>
              <a:t> </a:t>
            </a:r>
            <a:r>
              <a:rPr lang="en-US" dirty="0" err="1"/>
              <a:t>også</a:t>
            </a:r>
            <a:r>
              <a:rPr lang="en-US" dirty="0"/>
              <a:t> </a:t>
            </a:r>
            <a:r>
              <a:rPr lang="en-US" dirty="0" err="1"/>
              <a:t>sagt</a:t>
            </a:r>
            <a:r>
              <a:rPr lang="en-US" dirty="0"/>
              <a:t> at de </a:t>
            </a:r>
            <a:r>
              <a:rPr lang="en-US" dirty="0" err="1"/>
              <a:t>ikke</a:t>
            </a:r>
            <a:r>
              <a:rPr lang="en-US" dirty="0"/>
              <a:t> </a:t>
            </a:r>
            <a:r>
              <a:rPr lang="en-US" dirty="0" err="1"/>
              <a:t>ønsker</a:t>
            </a:r>
            <a:r>
              <a:rPr lang="en-US" dirty="0"/>
              <a:t> å </a:t>
            </a:r>
            <a:r>
              <a:rPr lang="en-US" dirty="0" err="1"/>
              <a:t>bruke</a:t>
            </a:r>
            <a:r>
              <a:rPr lang="en-US" dirty="0"/>
              <a:t> </a:t>
            </a:r>
            <a:r>
              <a:rPr lang="en-US" dirty="0" err="1"/>
              <a:t>havbunnsmineraler</a:t>
            </a:r>
            <a:r>
              <a:rPr lang="en-US" dirty="0"/>
              <a:t>, </a:t>
            </a:r>
            <a:r>
              <a:rPr lang="en-US" dirty="0" err="1"/>
              <a:t>og</a:t>
            </a:r>
            <a:r>
              <a:rPr lang="en-US" dirty="0"/>
              <a:t> </a:t>
            </a:r>
            <a:r>
              <a:rPr lang="en-US" dirty="0" err="1"/>
              <a:t>har</a:t>
            </a:r>
            <a:r>
              <a:rPr lang="en-US" dirty="0"/>
              <a:t> </a:t>
            </a:r>
            <a:r>
              <a:rPr lang="en-US" dirty="0" err="1"/>
              <a:t>nylig</a:t>
            </a:r>
            <a:r>
              <a:rPr lang="en-US" dirty="0"/>
              <a:t> </a:t>
            </a:r>
            <a:r>
              <a:rPr lang="en-US" dirty="0" err="1"/>
              <a:t>uttrykt</a:t>
            </a:r>
            <a:r>
              <a:rPr lang="en-US" dirty="0"/>
              <a:t> </a:t>
            </a:r>
            <a:r>
              <a:rPr lang="en-US" dirty="0" err="1"/>
              <a:t>bekymring</a:t>
            </a:r>
            <a:r>
              <a:rPr lang="en-US" dirty="0"/>
              <a:t> over </a:t>
            </a:r>
            <a:r>
              <a:rPr lang="en-US" dirty="0" err="1"/>
              <a:t>Norges</a:t>
            </a:r>
            <a:r>
              <a:rPr lang="en-US" dirty="0"/>
              <a:t> </a:t>
            </a:r>
            <a:r>
              <a:rPr lang="en-US" dirty="0" err="1"/>
              <a:t>raske</a:t>
            </a:r>
            <a:r>
              <a:rPr lang="en-US" dirty="0"/>
              <a:t> </a:t>
            </a:r>
            <a:r>
              <a:rPr lang="en-US" dirty="0" err="1"/>
              <a:t>åpningsprosess</a:t>
            </a:r>
            <a:r>
              <a:rPr lang="en-US" dirty="0"/>
              <a:t>.</a:t>
            </a:r>
            <a:endParaRPr lang="en-US" dirty="0">
              <a:ea typeface="Calibri"/>
              <a:cs typeface="Calibri"/>
            </a:endParaRPr>
          </a:p>
          <a:p>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1714328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Så</a:t>
            </a:r>
            <a:r>
              <a:rPr lang="en-US" dirty="0"/>
              <a:t> </a:t>
            </a:r>
            <a:r>
              <a:rPr lang="en-US" dirty="0" err="1"/>
              <a:t>når</a:t>
            </a:r>
            <a:r>
              <a:rPr lang="en-US" dirty="0"/>
              <a:t> man </a:t>
            </a:r>
            <a:r>
              <a:rPr lang="en-US" dirty="0" err="1"/>
              <a:t>har</a:t>
            </a:r>
            <a:r>
              <a:rPr lang="en-US" dirty="0"/>
              <a:t> </a:t>
            </a:r>
            <a:r>
              <a:rPr lang="en-US" dirty="0" err="1"/>
              <a:t>hørt</a:t>
            </a:r>
            <a:r>
              <a:rPr lang="en-US" dirty="0"/>
              <a:t> alt </a:t>
            </a:r>
            <a:r>
              <a:rPr lang="en-US" dirty="0" err="1"/>
              <a:t>dette</a:t>
            </a:r>
            <a:r>
              <a:rPr lang="en-US" dirty="0"/>
              <a:t> </a:t>
            </a:r>
            <a:r>
              <a:rPr lang="en-US" dirty="0" err="1"/>
              <a:t>kan</a:t>
            </a:r>
            <a:r>
              <a:rPr lang="en-US" dirty="0"/>
              <a:t> man jo </a:t>
            </a:r>
            <a:r>
              <a:rPr lang="en-US" dirty="0" err="1"/>
              <a:t>stille</a:t>
            </a:r>
            <a:r>
              <a:rPr lang="en-US" dirty="0"/>
              <a:t> seg </a:t>
            </a:r>
            <a:r>
              <a:rPr lang="en-US" dirty="0" err="1"/>
              <a:t>spørsmålet</a:t>
            </a:r>
            <a:r>
              <a:rPr lang="en-US" dirty="0"/>
              <a:t>: </a:t>
            </a:r>
            <a:r>
              <a:rPr lang="en-US" dirty="0" err="1"/>
              <a:t>Hvorfor</a:t>
            </a:r>
            <a:r>
              <a:rPr lang="en-US" dirty="0"/>
              <a:t> er det </a:t>
            </a:r>
            <a:r>
              <a:rPr lang="en-US" dirty="0" err="1"/>
              <a:t>noen</a:t>
            </a:r>
            <a:r>
              <a:rPr lang="en-US" dirty="0"/>
              <a:t> </a:t>
            </a:r>
            <a:r>
              <a:rPr lang="en-US" dirty="0" err="1"/>
              <a:t>som</a:t>
            </a:r>
            <a:r>
              <a:rPr lang="en-US" dirty="0"/>
              <a:t> </a:t>
            </a:r>
            <a:r>
              <a:rPr lang="en-US" dirty="0" err="1"/>
              <a:t>ønsker</a:t>
            </a:r>
            <a:r>
              <a:rPr lang="en-US" dirty="0"/>
              <a:t> å drive med </a:t>
            </a:r>
            <a:r>
              <a:rPr lang="en-US" dirty="0" err="1"/>
              <a:t>dette</a:t>
            </a:r>
            <a:r>
              <a:rPr lang="en-US" dirty="0"/>
              <a:t>?</a:t>
            </a:r>
          </a:p>
          <a:p>
            <a:r>
              <a:rPr lang="en-US" dirty="0" err="1"/>
              <a:t>På</a:t>
            </a:r>
            <a:r>
              <a:rPr lang="en-US" dirty="0"/>
              <a:t> </a:t>
            </a:r>
            <a:r>
              <a:rPr lang="en-US" dirty="0" err="1"/>
              <a:t>denne</a:t>
            </a:r>
            <a:r>
              <a:rPr lang="en-US" dirty="0"/>
              <a:t> </a:t>
            </a:r>
            <a:r>
              <a:rPr lang="en-US" dirty="0" err="1"/>
              <a:t>sliden</a:t>
            </a:r>
            <a:r>
              <a:rPr lang="en-US" dirty="0"/>
              <a:t> </a:t>
            </a:r>
            <a:r>
              <a:rPr lang="en-US" dirty="0" err="1"/>
              <a:t>skal</a:t>
            </a:r>
            <a:r>
              <a:rPr lang="en-US" dirty="0"/>
              <a:t> </a:t>
            </a:r>
            <a:r>
              <a:rPr lang="en-US" dirty="0" err="1"/>
              <a:t>jeg</a:t>
            </a:r>
            <a:r>
              <a:rPr lang="en-US" dirty="0"/>
              <a:t> </a:t>
            </a:r>
            <a:r>
              <a:rPr lang="en-US" dirty="0" err="1"/>
              <a:t>forsøke</a:t>
            </a:r>
            <a:r>
              <a:rPr lang="en-US" dirty="0"/>
              <a:t> å </a:t>
            </a:r>
            <a:r>
              <a:rPr lang="en-US" dirty="0" err="1"/>
              <a:t>debunke</a:t>
            </a:r>
            <a:r>
              <a:rPr lang="en-US" dirty="0"/>
              <a:t> </a:t>
            </a:r>
            <a:r>
              <a:rPr lang="en-US" dirty="0" err="1"/>
              <a:t>noen</a:t>
            </a:r>
            <a:r>
              <a:rPr lang="en-US" dirty="0"/>
              <a:t> av </a:t>
            </a:r>
            <a:r>
              <a:rPr lang="en-US" dirty="0" err="1"/>
              <a:t>motpartens</a:t>
            </a:r>
            <a:r>
              <a:rPr lang="en-US" dirty="0"/>
              <a:t> </a:t>
            </a:r>
            <a:r>
              <a:rPr lang="en-US" dirty="0" err="1"/>
              <a:t>argumenter</a:t>
            </a:r>
            <a:r>
              <a:rPr lang="en-US" dirty="0"/>
              <a:t>.</a:t>
            </a:r>
            <a:endParaRPr lang="en-US" dirty="0">
              <a:ea typeface="Calibri"/>
              <a:cs typeface="Calibri"/>
            </a:endParaRPr>
          </a:p>
          <a:p>
            <a:r>
              <a:rPr lang="en-US" dirty="0"/>
              <a:t>Det </a:t>
            </a:r>
            <a:r>
              <a:rPr lang="en-US" dirty="0" err="1"/>
              <a:t>første</a:t>
            </a:r>
            <a:r>
              <a:rPr lang="en-US" dirty="0"/>
              <a:t> er: "Vi </a:t>
            </a:r>
            <a:r>
              <a:rPr lang="en-US" dirty="0" err="1"/>
              <a:t>trenger</a:t>
            </a:r>
            <a:r>
              <a:rPr lang="en-US" dirty="0"/>
              <a:t> </a:t>
            </a:r>
            <a:r>
              <a:rPr lang="en-US" dirty="0" err="1"/>
              <a:t>mineraler</a:t>
            </a:r>
            <a:r>
              <a:rPr lang="en-US" dirty="0"/>
              <a:t> </a:t>
            </a:r>
            <a:r>
              <a:rPr lang="en-US" dirty="0" err="1"/>
              <a:t>til</a:t>
            </a:r>
            <a:r>
              <a:rPr lang="en-US" dirty="0"/>
              <a:t> det </a:t>
            </a:r>
            <a:r>
              <a:rPr lang="en-US" dirty="0" err="1"/>
              <a:t>grønne</a:t>
            </a:r>
            <a:r>
              <a:rPr lang="en-US" dirty="0"/>
              <a:t> </a:t>
            </a:r>
            <a:r>
              <a:rPr lang="en-US" dirty="0" err="1"/>
              <a:t>skiftet</a:t>
            </a:r>
            <a:r>
              <a:rPr lang="en-US" dirty="0"/>
              <a:t>". Det er jo I </a:t>
            </a:r>
            <a:r>
              <a:rPr lang="en-US" dirty="0" err="1"/>
              <a:t>utgangspunktet</a:t>
            </a:r>
            <a:r>
              <a:rPr lang="en-US" dirty="0"/>
              <a:t> </a:t>
            </a:r>
            <a:r>
              <a:rPr lang="en-US" dirty="0" err="1"/>
              <a:t>riktig</a:t>
            </a:r>
            <a:r>
              <a:rPr lang="en-US" dirty="0"/>
              <a:t>, men det er </a:t>
            </a:r>
            <a:r>
              <a:rPr lang="en-US" dirty="0" err="1"/>
              <a:t>feil</a:t>
            </a:r>
            <a:r>
              <a:rPr lang="en-US" dirty="0"/>
              <a:t> at </a:t>
            </a:r>
            <a:r>
              <a:rPr lang="en-US" dirty="0" err="1"/>
              <a:t>disse</a:t>
            </a:r>
            <a:r>
              <a:rPr lang="en-US" dirty="0"/>
              <a:t> </a:t>
            </a:r>
            <a:r>
              <a:rPr lang="en-US" dirty="0" err="1"/>
              <a:t>trenger</a:t>
            </a:r>
            <a:r>
              <a:rPr lang="en-US" dirty="0"/>
              <a:t> å </a:t>
            </a:r>
            <a:r>
              <a:rPr lang="en-US" dirty="0" err="1"/>
              <a:t>være</a:t>
            </a:r>
            <a:r>
              <a:rPr lang="en-US" dirty="0"/>
              <a:t> </a:t>
            </a:r>
            <a:r>
              <a:rPr lang="en-US" dirty="0" err="1"/>
              <a:t>mineraler</a:t>
            </a:r>
            <a:r>
              <a:rPr lang="en-US" dirty="0"/>
              <a:t> </a:t>
            </a:r>
            <a:r>
              <a:rPr lang="en-US" dirty="0" err="1"/>
              <a:t>fra</a:t>
            </a:r>
            <a:r>
              <a:rPr lang="en-US" dirty="0"/>
              <a:t> </a:t>
            </a:r>
            <a:r>
              <a:rPr lang="en-US" dirty="0" err="1"/>
              <a:t>havbunnen</a:t>
            </a:r>
            <a:r>
              <a:rPr lang="en-US" dirty="0"/>
              <a:t>. Dersom vi </a:t>
            </a:r>
            <a:r>
              <a:rPr lang="en-US" dirty="0" err="1"/>
              <a:t>innfører</a:t>
            </a:r>
            <a:r>
              <a:rPr lang="en-US" dirty="0"/>
              <a:t> </a:t>
            </a:r>
            <a:r>
              <a:rPr lang="en-US" dirty="0" err="1"/>
              <a:t>sirkulærøkonomi</a:t>
            </a:r>
            <a:r>
              <a:rPr lang="en-US" dirty="0"/>
              <a:t>, </a:t>
            </a:r>
            <a:r>
              <a:rPr lang="en-US" dirty="0" err="1"/>
              <a:t>og</a:t>
            </a:r>
            <a:r>
              <a:rPr lang="en-US" dirty="0"/>
              <a:t> </a:t>
            </a:r>
            <a:r>
              <a:rPr lang="en-US" dirty="0" err="1"/>
              <a:t>gjenbruker</a:t>
            </a:r>
            <a:r>
              <a:rPr lang="en-US" dirty="0"/>
              <a:t> de </a:t>
            </a:r>
            <a:r>
              <a:rPr lang="en-US" dirty="0" err="1"/>
              <a:t>mineralene</a:t>
            </a:r>
            <a:r>
              <a:rPr lang="en-US" dirty="0"/>
              <a:t> </a:t>
            </a:r>
            <a:r>
              <a:rPr lang="en-US" dirty="0" err="1"/>
              <a:t>som</a:t>
            </a:r>
            <a:r>
              <a:rPr lang="en-US" dirty="0"/>
              <a:t> </a:t>
            </a:r>
            <a:r>
              <a:rPr lang="en-US" dirty="0" err="1"/>
              <a:t>allerede</a:t>
            </a:r>
            <a:r>
              <a:rPr lang="en-US" dirty="0"/>
              <a:t> er I </a:t>
            </a:r>
            <a:r>
              <a:rPr lang="en-US" dirty="0" err="1"/>
              <a:t>sirkulasjon</a:t>
            </a:r>
            <a:r>
              <a:rPr lang="en-US" dirty="0"/>
              <a:t>, </a:t>
            </a:r>
            <a:r>
              <a:rPr lang="en-US" dirty="0" err="1"/>
              <a:t>vil</a:t>
            </a:r>
            <a:r>
              <a:rPr lang="en-US" dirty="0"/>
              <a:t> vi ha </a:t>
            </a:r>
            <a:r>
              <a:rPr lang="en-US" dirty="0" err="1"/>
              <a:t>løst</a:t>
            </a:r>
            <a:r>
              <a:rPr lang="en-US" dirty="0"/>
              <a:t> </a:t>
            </a:r>
            <a:r>
              <a:rPr lang="en-US" dirty="0" err="1"/>
              <a:t>mye</a:t>
            </a:r>
            <a:r>
              <a:rPr lang="en-US" dirty="0"/>
              <a:t> av </a:t>
            </a:r>
            <a:r>
              <a:rPr lang="en-US" dirty="0" err="1"/>
              <a:t>problemet</a:t>
            </a:r>
            <a:r>
              <a:rPr lang="en-US" dirty="0"/>
              <a:t>. </a:t>
            </a:r>
            <a:r>
              <a:rPr lang="en-US" dirty="0" err="1"/>
              <a:t>Dessuten</a:t>
            </a:r>
            <a:r>
              <a:rPr lang="en-US" dirty="0"/>
              <a:t> </a:t>
            </a:r>
            <a:r>
              <a:rPr lang="en-US" dirty="0" err="1"/>
              <a:t>har</a:t>
            </a:r>
            <a:r>
              <a:rPr lang="en-US" dirty="0"/>
              <a:t> vi </a:t>
            </a:r>
            <a:r>
              <a:rPr lang="en-US" dirty="0" err="1"/>
              <a:t>mye</a:t>
            </a:r>
            <a:r>
              <a:rPr lang="en-US" dirty="0"/>
              <a:t> </a:t>
            </a:r>
            <a:r>
              <a:rPr lang="en-US" dirty="0" err="1"/>
              <a:t>mineraler</a:t>
            </a:r>
            <a:r>
              <a:rPr lang="en-US" dirty="0"/>
              <a:t> </a:t>
            </a:r>
            <a:r>
              <a:rPr lang="en-US" dirty="0" err="1"/>
              <a:t>på</a:t>
            </a:r>
            <a:r>
              <a:rPr lang="en-US" dirty="0"/>
              <a:t> land. F. </a:t>
            </a:r>
            <a:r>
              <a:rPr lang="en-US" dirty="0" err="1"/>
              <a:t>eks</a:t>
            </a:r>
            <a:r>
              <a:rPr lang="en-US" dirty="0"/>
              <a:t> </a:t>
            </a:r>
            <a:r>
              <a:rPr lang="en-US" dirty="0" err="1"/>
              <a:t>inneholder</a:t>
            </a:r>
            <a:r>
              <a:rPr lang="en-US" dirty="0"/>
              <a:t> </a:t>
            </a:r>
            <a:r>
              <a:rPr lang="en-US" dirty="0" err="1"/>
              <a:t>Fensfeltet</a:t>
            </a:r>
            <a:r>
              <a:rPr lang="en-US" dirty="0"/>
              <a:t> I Norge to </a:t>
            </a:r>
            <a:r>
              <a:rPr lang="en-US" dirty="0" err="1"/>
              <a:t>millioner</a:t>
            </a:r>
            <a:r>
              <a:rPr lang="en-US" dirty="0"/>
              <a:t> </a:t>
            </a:r>
            <a:r>
              <a:rPr lang="en-US" dirty="0" err="1"/>
              <a:t>tonn</a:t>
            </a:r>
            <a:r>
              <a:rPr lang="en-US" dirty="0"/>
              <a:t> REE-</a:t>
            </a:r>
            <a:r>
              <a:rPr lang="en-US" dirty="0" err="1"/>
              <a:t>mineraler</a:t>
            </a:r>
            <a:r>
              <a:rPr lang="en-US" dirty="0"/>
              <a:t>! </a:t>
            </a:r>
            <a:r>
              <a:rPr lang="en-US" dirty="0" err="1"/>
              <a:t>Nå</a:t>
            </a:r>
            <a:r>
              <a:rPr lang="en-US" dirty="0"/>
              <a:t> er det </a:t>
            </a:r>
            <a:r>
              <a:rPr lang="en-US" dirty="0" err="1"/>
              <a:t>ikke</a:t>
            </a:r>
            <a:r>
              <a:rPr lang="en-US" dirty="0"/>
              <a:t> </a:t>
            </a:r>
            <a:r>
              <a:rPr lang="en-US" dirty="0" err="1"/>
              <a:t>sånn</a:t>
            </a:r>
            <a:r>
              <a:rPr lang="en-US" dirty="0"/>
              <a:t> at </a:t>
            </a:r>
            <a:r>
              <a:rPr lang="en-US" dirty="0" err="1"/>
              <a:t>gruvedrift</a:t>
            </a:r>
            <a:r>
              <a:rPr lang="en-US" dirty="0"/>
              <a:t> </a:t>
            </a:r>
            <a:r>
              <a:rPr lang="en-US" dirty="0" err="1"/>
              <a:t>på</a:t>
            </a:r>
            <a:r>
              <a:rPr lang="en-US" dirty="0"/>
              <a:t> land heller er </a:t>
            </a:r>
            <a:r>
              <a:rPr lang="en-US" dirty="0" err="1"/>
              <a:t>uproblematisk</a:t>
            </a:r>
            <a:r>
              <a:rPr lang="en-US" dirty="0"/>
              <a:t>, men </a:t>
            </a:r>
            <a:r>
              <a:rPr lang="en-US" dirty="0" err="1"/>
              <a:t>på</a:t>
            </a:r>
            <a:r>
              <a:rPr lang="en-US" dirty="0"/>
              <a:t> land </a:t>
            </a:r>
            <a:r>
              <a:rPr lang="en-US" dirty="0" err="1"/>
              <a:t>har</a:t>
            </a:r>
            <a:r>
              <a:rPr lang="en-US" dirty="0"/>
              <a:t> vi I </a:t>
            </a:r>
            <a:r>
              <a:rPr lang="en-US" dirty="0" err="1"/>
              <a:t>hvert</a:t>
            </a:r>
            <a:r>
              <a:rPr lang="en-US" dirty="0"/>
              <a:t> fall </a:t>
            </a:r>
            <a:r>
              <a:rPr lang="en-US" dirty="0" err="1"/>
              <a:t>veldig</a:t>
            </a:r>
            <a:r>
              <a:rPr lang="en-US" dirty="0"/>
              <a:t> </a:t>
            </a:r>
            <a:r>
              <a:rPr lang="en-US" dirty="0" err="1"/>
              <a:t>mye</a:t>
            </a:r>
            <a:r>
              <a:rPr lang="en-US" dirty="0"/>
              <a:t> </a:t>
            </a:r>
            <a:r>
              <a:rPr lang="en-US" dirty="0" err="1"/>
              <a:t>mer</a:t>
            </a:r>
            <a:r>
              <a:rPr lang="en-US" dirty="0"/>
              <a:t> </a:t>
            </a:r>
            <a:r>
              <a:rPr lang="en-US" dirty="0" err="1"/>
              <a:t>kunnskap</a:t>
            </a:r>
            <a:r>
              <a:rPr lang="en-US" dirty="0"/>
              <a:t> </a:t>
            </a:r>
            <a:r>
              <a:rPr lang="en-US" dirty="0" err="1"/>
              <a:t>rundt</a:t>
            </a:r>
            <a:r>
              <a:rPr lang="en-US" dirty="0"/>
              <a:t> </a:t>
            </a:r>
            <a:r>
              <a:rPr lang="en-US" dirty="0" err="1"/>
              <a:t>konsekvener</a:t>
            </a:r>
            <a:r>
              <a:rPr lang="en-US" dirty="0"/>
              <a:t>, </a:t>
            </a:r>
            <a:r>
              <a:rPr lang="en-US" dirty="0" err="1"/>
              <a:t>og</a:t>
            </a:r>
            <a:r>
              <a:rPr lang="en-US" dirty="0"/>
              <a:t> </a:t>
            </a:r>
            <a:r>
              <a:rPr lang="en-US" dirty="0" err="1"/>
              <a:t>muligheter</a:t>
            </a:r>
            <a:r>
              <a:rPr lang="en-US" dirty="0"/>
              <a:t> </a:t>
            </a:r>
            <a:r>
              <a:rPr lang="en-US" dirty="0" err="1"/>
              <a:t>til</a:t>
            </a:r>
            <a:r>
              <a:rPr lang="en-US" dirty="0"/>
              <a:t> å </a:t>
            </a:r>
            <a:r>
              <a:rPr lang="en-US" dirty="0" err="1"/>
              <a:t>gjøre</a:t>
            </a:r>
            <a:r>
              <a:rPr lang="en-US" dirty="0"/>
              <a:t> det </a:t>
            </a:r>
            <a:r>
              <a:rPr lang="en-US" dirty="0" err="1"/>
              <a:t>på</a:t>
            </a:r>
            <a:r>
              <a:rPr lang="en-US" dirty="0"/>
              <a:t> </a:t>
            </a:r>
            <a:r>
              <a:rPr lang="en-US" dirty="0" err="1"/>
              <a:t>bedre</a:t>
            </a:r>
            <a:r>
              <a:rPr lang="en-US" dirty="0"/>
              <a:t> </a:t>
            </a:r>
            <a:r>
              <a:rPr lang="en-US" dirty="0" err="1"/>
              <a:t>måter</a:t>
            </a:r>
            <a:r>
              <a:rPr lang="en-US" dirty="0"/>
              <a:t>. </a:t>
            </a:r>
            <a:endParaRPr lang="en-US" dirty="0">
              <a:ea typeface="Calibri"/>
              <a:cs typeface="Calibri"/>
            </a:endParaRPr>
          </a:p>
          <a:p>
            <a:r>
              <a:rPr lang="en-US" dirty="0" err="1"/>
              <a:t>Havbunnsmineraler</a:t>
            </a:r>
            <a:r>
              <a:rPr lang="en-US" dirty="0"/>
              <a:t> </a:t>
            </a:r>
            <a:r>
              <a:rPr lang="en-US" dirty="0" err="1"/>
              <a:t>vil</a:t>
            </a:r>
            <a:r>
              <a:rPr lang="en-US" dirty="0"/>
              <a:t> </a:t>
            </a:r>
            <a:r>
              <a:rPr lang="en-US" dirty="0" err="1"/>
              <a:t>dessuten</a:t>
            </a:r>
            <a:r>
              <a:rPr lang="en-US" dirty="0"/>
              <a:t> </a:t>
            </a:r>
            <a:r>
              <a:rPr lang="en-US" dirty="0" err="1"/>
              <a:t>komme</a:t>
            </a:r>
            <a:r>
              <a:rPr lang="en-US" dirty="0"/>
              <a:t> alt for sent </a:t>
            </a:r>
            <a:r>
              <a:rPr lang="en-US" dirty="0" err="1"/>
              <a:t>til</a:t>
            </a:r>
            <a:r>
              <a:rPr lang="en-US" dirty="0"/>
              <a:t> det </a:t>
            </a:r>
            <a:r>
              <a:rPr lang="en-US" dirty="0" err="1"/>
              <a:t>grønne</a:t>
            </a:r>
            <a:r>
              <a:rPr lang="en-US" dirty="0"/>
              <a:t> </a:t>
            </a:r>
            <a:r>
              <a:rPr lang="en-US" dirty="0" err="1"/>
              <a:t>skiftet</a:t>
            </a:r>
            <a:r>
              <a:rPr lang="en-US" dirty="0"/>
              <a:t>. Som </a:t>
            </a:r>
            <a:r>
              <a:rPr lang="en-US" dirty="0" err="1"/>
              <a:t>nevnt</a:t>
            </a:r>
            <a:r>
              <a:rPr lang="en-US" dirty="0"/>
              <a:t> </a:t>
            </a:r>
            <a:r>
              <a:rPr lang="en-US" dirty="0" err="1"/>
              <a:t>tidligere</a:t>
            </a:r>
            <a:r>
              <a:rPr lang="en-US" dirty="0"/>
              <a:t> er </a:t>
            </a:r>
            <a:r>
              <a:rPr lang="en-US" dirty="0" err="1"/>
              <a:t>teknologien</a:t>
            </a:r>
            <a:r>
              <a:rPr lang="en-US" dirty="0"/>
              <a:t> </a:t>
            </a:r>
            <a:r>
              <a:rPr lang="en-US" dirty="0" err="1"/>
              <a:t>foreløpig</a:t>
            </a:r>
            <a:r>
              <a:rPr lang="en-US" dirty="0"/>
              <a:t> alt for </a:t>
            </a:r>
            <a:r>
              <a:rPr lang="en-US" dirty="0" err="1"/>
              <a:t>umoden</a:t>
            </a:r>
            <a:r>
              <a:rPr lang="en-US" dirty="0"/>
              <a:t>, </a:t>
            </a:r>
            <a:r>
              <a:rPr lang="en-US" dirty="0" err="1"/>
              <a:t>og</a:t>
            </a:r>
            <a:r>
              <a:rPr lang="en-US" dirty="0"/>
              <a:t> </a:t>
            </a:r>
            <a:r>
              <a:rPr lang="en-US" dirty="0" err="1"/>
              <a:t>en</a:t>
            </a:r>
            <a:r>
              <a:rPr lang="en-US" dirty="0"/>
              <a:t> start </a:t>
            </a:r>
            <a:r>
              <a:rPr lang="en-US" dirty="0" err="1"/>
              <a:t>vil</a:t>
            </a:r>
            <a:r>
              <a:rPr lang="en-US" dirty="0"/>
              <a:t> </a:t>
            </a:r>
            <a:r>
              <a:rPr lang="en-US" dirty="0" err="1"/>
              <a:t>ikke</a:t>
            </a:r>
            <a:r>
              <a:rPr lang="en-US" dirty="0"/>
              <a:t> </a:t>
            </a:r>
            <a:r>
              <a:rPr lang="en-US" dirty="0" err="1"/>
              <a:t>komme</a:t>
            </a:r>
            <a:r>
              <a:rPr lang="en-US" dirty="0"/>
              <a:t> </a:t>
            </a:r>
            <a:r>
              <a:rPr lang="en-US" dirty="0" err="1"/>
              <a:t>før</a:t>
            </a:r>
            <a:r>
              <a:rPr lang="en-US" dirty="0"/>
              <a:t> </a:t>
            </a:r>
            <a:r>
              <a:rPr lang="en-US" dirty="0" err="1"/>
              <a:t>tidligst</a:t>
            </a:r>
            <a:r>
              <a:rPr lang="en-US" dirty="0"/>
              <a:t> om 10-20 </a:t>
            </a:r>
            <a:r>
              <a:rPr lang="en-US" dirty="0" err="1"/>
              <a:t>år</a:t>
            </a:r>
            <a:r>
              <a:rPr lang="en-US" dirty="0"/>
              <a:t> ETTER at </a:t>
            </a:r>
            <a:r>
              <a:rPr lang="en-US" dirty="0" err="1"/>
              <a:t>behovskurven</a:t>
            </a:r>
            <a:r>
              <a:rPr lang="en-US" dirty="0"/>
              <a:t> for </a:t>
            </a:r>
            <a:r>
              <a:rPr lang="en-US" dirty="0" err="1"/>
              <a:t>mineraler</a:t>
            </a:r>
            <a:r>
              <a:rPr lang="en-US" dirty="0"/>
              <a:t> </a:t>
            </a:r>
            <a:r>
              <a:rPr lang="en-US" dirty="0" err="1"/>
              <a:t>har</a:t>
            </a:r>
            <a:r>
              <a:rPr lang="en-US" dirty="0"/>
              <a:t> </a:t>
            </a:r>
            <a:r>
              <a:rPr lang="en-US" dirty="0" err="1"/>
              <a:t>flatet</a:t>
            </a:r>
            <a:r>
              <a:rPr lang="en-US" dirty="0"/>
              <a:t> </a:t>
            </a:r>
            <a:r>
              <a:rPr lang="en-US" dirty="0" err="1"/>
              <a:t>ut.</a:t>
            </a:r>
            <a:r>
              <a:rPr lang="en-US" dirty="0"/>
              <a:t> </a:t>
            </a:r>
          </a:p>
          <a:p>
            <a:endParaRPr lang="en-US"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“Det </a:t>
            </a:r>
            <a:r>
              <a:rPr lang="en-US" dirty="0" err="1"/>
              <a:t>finnes</a:t>
            </a:r>
            <a:r>
              <a:rPr lang="en-US" dirty="0"/>
              <a:t> </a:t>
            </a:r>
            <a:r>
              <a:rPr lang="en-US" dirty="0" err="1"/>
              <a:t>stor</a:t>
            </a:r>
            <a:r>
              <a:rPr lang="en-US" dirty="0"/>
              <a:t> </a:t>
            </a:r>
            <a:r>
              <a:rPr lang="en-US" dirty="0" err="1"/>
              <a:t>økonomisk</a:t>
            </a:r>
            <a:r>
              <a:rPr lang="en-US" dirty="0"/>
              <a:t> </a:t>
            </a:r>
            <a:r>
              <a:rPr lang="en-US" dirty="0" err="1"/>
              <a:t>lønnsomhet</a:t>
            </a:r>
            <a:r>
              <a:rPr lang="en-US" dirty="0"/>
              <a:t>"</a:t>
            </a:r>
            <a:endParaRPr lang="nb-NO" dirty="0"/>
          </a:p>
          <a:p>
            <a:r>
              <a:rPr lang="en-US" dirty="0"/>
              <a:t>Som </a:t>
            </a:r>
            <a:r>
              <a:rPr lang="en-US" dirty="0" err="1"/>
              <a:t>nevnt</a:t>
            </a:r>
            <a:r>
              <a:rPr lang="en-US" dirty="0"/>
              <a:t> </a:t>
            </a:r>
            <a:r>
              <a:rPr lang="en-US" dirty="0" err="1"/>
              <a:t>tidligere</a:t>
            </a:r>
            <a:r>
              <a:rPr lang="en-US" dirty="0"/>
              <a:t> er det </a:t>
            </a:r>
            <a:r>
              <a:rPr lang="en-US" dirty="0" err="1"/>
              <a:t>nesten</a:t>
            </a:r>
            <a:r>
              <a:rPr lang="en-US" dirty="0"/>
              <a:t> </a:t>
            </a:r>
            <a:r>
              <a:rPr lang="en-US" dirty="0" err="1"/>
              <a:t>ikke</a:t>
            </a:r>
            <a:r>
              <a:rPr lang="en-US" dirty="0"/>
              <a:t> </a:t>
            </a:r>
            <a:r>
              <a:rPr lang="en-US" dirty="0" err="1"/>
              <a:t>noe</a:t>
            </a:r>
            <a:r>
              <a:rPr lang="en-US" dirty="0"/>
              <a:t> marked for </a:t>
            </a:r>
            <a:r>
              <a:rPr lang="en-US" dirty="0" err="1"/>
              <a:t>mineralene</a:t>
            </a:r>
            <a:r>
              <a:rPr lang="en-US" dirty="0"/>
              <a:t>. Alle de </a:t>
            </a:r>
            <a:r>
              <a:rPr lang="en-US" dirty="0" err="1"/>
              <a:t>største</a:t>
            </a:r>
            <a:r>
              <a:rPr lang="en-US" dirty="0"/>
              <a:t> </a:t>
            </a:r>
            <a:r>
              <a:rPr lang="en-US" dirty="0" err="1"/>
              <a:t>selskapene</a:t>
            </a:r>
            <a:r>
              <a:rPr lang="en-US" dirty="0"/>
              <a:t> </a:t>
            </a:r>
            <a:r>
              <a:rPr lang="en-US" dirty="0" err="1"/>
              <a:t>har</a:t>
            </a:r>
            <a:r>
              <a:rPr lang="en-US" dirty="0"/>
              <a:t> </a:t>
            </a:r>
            <a:r>
              <a:rPr lang="en-US" dirty="0" err="1"/>
              <a:t>sagt</a:t>
            </a:r>
            <a:r>
              <a:rPr lang="en-US" dirty="0"/>
              <a:t> </a:t>
            </a:r>
            <a:r>
              <a:rPr lang="en-US" dirty="0" err="1"/>
              <a:t>klart</a:t>
            </a:r>
            <a:r>
              <a:rPr lang="en-US" dirty="0"/>
              <a:t> </a:t>
            </a:r>
            <a:r>
              <a:rPr lang="en-US" dirty="0" err="1"/>
              <a:t>og</a:t>
            </a:r>
            <a:r>
              <a:rPr lang="en-US" dirty="0"/>
              <a:t> </a:t>
            </a:r>
            <a:r>
              <a:rPr lang="en-US" dirty="0" err="1"/>
              <a:t>tydelig</a:t>
            </a:r>
            <a:r>
              <a:rPr lang="en-US" dirty="0"/>
              <a:t> </a:t>
            </a:r>
            <a:r>
              <a:rPr lang="en-US" dirty="0" err="1"/>
              <a:t>nei</a:t>
            </a:r>
            <a:r>
              <a:rPr lang="en-US" dirty="0"/>
              <a:t> </a:t>
            </a:r>
            <a:r>
              <a:rPr lang="en-US" dirty="0" err="1"/>
              <a:t>til</a:t>
            </a:r>
            <a:r>
              <a:rPr lang="en-US" dirty="0"/>
              <a:t> </a:t>
            </a:r>
            <a:r>
              <a:rPr lang="en-US" dirty="0" err="1"/>
              <a:t>havbunnsmineraler</a:t>
            </a:r>
            <a:r>
              <a:rPr lang="en-US" dirty="0"/>
              <a:t>. </a:t>
            </a:r>
            <a:r>
              <a:rPr lang="en-US" dirty="0" err="1"/>
              <a:t>Teknologien</a:t>
            </a:r>
            <a:r>
              <a:rPr lang="en-US" dirty="0"/>
              <a:t> er </a:t>
            </a:r>
            <a:r>
              <a:rPr lang="en-US" dirty="0" err="1"/>
              <a:t>som</a:t>
            </a:r>
            <a:r>
              <a:rPr lang="en-US" dirty="0"/>
              <a:t> </a:t>
            </a:r>
            <a:r>
              <a:rPr lang="en-US" dirty="0" err="1"/>
              <a:t>sagt</a:t>
            </a:r>
            <a:r>
              <a:rPr lang="en-US" dirty="0"/>
              <a:t> </a:t>
            </a:r>
            <a:r>
              <a:rPr lang="en-US" dirty="0" err="1"/>
              <a:t>også</a:t>
            </a:r>
            <a:r>
              <a:rPr lang="en-US" dirty="0"/>
              <a:t> </a:t>
            </a:r>
            <a:r>
              <a:rPr lang="en-US" dirty="0" err="1"/>
              <a:t>fortsatt</a:t>
            </a:r>
            <a:r>
              <a:rPr lang="en-US" dirty="0"/>
              <a:t> </a:t>
            </a:r>
            <a:r>
              <a:rPr lang="en-US" dirty="0" err="1"/>
              <a:t>umoden</a:t>
            </a:r>
            <a:r>
              <a:rPr lang="en-US" dirty="0"/>
              <a:t>, </a:t>
            </a:r>
            <a:r>
              <a:rPr lang="en-US" dirty="0" err="1"/>
              <a:t>og</a:t>
            </a:r>
            <a:r>
              <a:rPr lang="en-US" dirty="0"/>
              <a:t> </a:t>
            </a:r>
            <a:r>
              <a:rPr lang="en-US" dirty="0" err="1"/>
              <a:t>usikker</a:t>
            </a:r>
            <a:r>
              <a:rPr lang="en-US" dirty="0"/>
              <a:t>, </a:t>
            </a:r>
            <a:r>
              <a:rPr lang="en-US" dirty="0" err="1"/>
              <a:t>og</a:t>
            </a:r>
            <a:r>
              <a:rPr lang="en-US" dirty="0"/>
              <a:t> vi </a:t>
            </a:r>
            <a:r>
              <a:rPr lang="en-US" dirty="0" err="1"/>
              <a:t>risikerer</a:t>
            </a:r>
            <a:r>
              <a:rPr lang="en-US" dirty="0"/>
              <a:t> å </a:t>
            </a:r>
            <a:r>
              <a:rPr lang="en-US" dirty="0" err="1"/>
              <a:t>pøse</a:t>
            </a:r>
            <a:r>
              <a:rPr lang="en-US" dirty="0"/>
              <a:t> </a:t>
            </a:r>
            <a:r>
              <a:rPr lang="en-US" dirty="0" err="1"/>
              <a:t>ut</a:t>
            </a:r>
            <a:r>
              <a:rPr lang="en-US" dirty="0"/>
              <a:t> masse </a:t>
            </a:r>
            <a:r>
              <a:rPr lang="en-US" dirty="0" err="1"/>
              <a:t>penger</a:t>
            </a:r>
            <a:r>
              <a:rPr lang="en-US" dirty="0"/>
              <a:t> </a:t>
            </a:r>
            <a:r>
              <a:rPr lang="en-US" dirty="0" err="1"/>
              <a:t>på</a:t>
            </a:r>
            <a:r>
              <a:rPr lang="en-US" dirty="0"/>
              <a:t> </a:t>
            </a:r>
            <a:r>
              <a:rPr lang="en-US" dirty="0" err="1"/>
              <a:t>noe</a:t>
            </a:r>
            <a:r>
              <a:rPr lang="en-US" dirty="0"/>
              <a:t> </a:t>
            </a:r>
            <a:r>
              <a:rPr lang="en-US" dirty="0" err="1"/>
              <a:t>som</a:t>
            </a:r>
            <a:r>
              <a:rPr lang="en-US" dirty="0"/>
              <a:t> </a:t>
            </a:r>
            <a:r>
              <a:rPr lang="en-US" dirty="0" err="1"/>
              <a:t>potensielt</a:t>
            </a:r>
            <a:r>
              <a:rPr lang="en-US" dirty="0"/>
              <a:t> </a:t>
            </a:r>
            <a:r>
              <a:rPr lang="en-US" dirty="0" err="1"/>
              <a:t>aldri</a:t>
            </a:r>
            <a:r>
              <a:rPr lang="en-US" dirty="0"/>
              <a:t> </a:t>
            </a:r>
            <a:r>
              <a:rPr lang="en-US" dirty="0" err="1"/>
              <a:t>vil</a:t>
            </a:r>
            <a:r>
              <a:rPr lang="en-US" dirty="0"/>
              <a:t> </a:t>
            </a:r>
            <a:r>
              <a:rPr lang="en-US" dirty="0" err="1"/>
              <a:t>funke</a:t>
            </a:r>
            <a:r>
              <a:rPr lang="en-US" dirty="0"/>
              <a:t>. Med </a:t>
            </a:r>
            <a:r>
              <a:rPr lang="en-US" dirty="0" err="1"/>
              <a:t>så</a:t>
            </a:r>
            <a:r>
              <a:rPr lang="en-US" dirty="0"/>
              <a:t> </a:t>
            </a:r>
            <a:r>
              <a:rPr lang="en-US" dirty="0" err="1"/>
              <a:t>umoden</a:t>
            </a:r>
            <a:r>
              <a:rPr lang="en-US" dirty="0"/>
              <a:t> </a:t>
            </a:r>
            <a:r>
              <a:rPr lang="en-US" dirty="0" err="1"/>
              <a:t>teknologi</a:t>
            </a:r>
            <a:r>
              <a:rPr lang="en-US" dirty="0"/>
              <a:t> er </a:t>
            </a:r>
            <a:r>
              <a:rPr lang="en-US" dirty="0" err="1"/>
              <a:t>risikoen</a:t>
            </a:r>
            <a:r>
              <a:rPr lang="en-US" dirty="0"/>
              <a:t> </a:t>
            </a:r>
            <a:r>
              <a:rPr lang="en-US" dirty="0" err="1"/>
              <a:t>også</a:t>
            </a:r>
            <a:r>
              <a:rPr lang="en-US" dirty="0"/>
              <a:t> </a:t>
            </a:r>
            <a:r>
              <a:rPr lang="en-US" dirty="0" err="1"/>
              <a:t>stor</a:t>
            </a:r>
            <a:r>
              <a:rPr lang="en-US" dirty="0"/>
              <a:t> for </a:t>
            </a:r>
            <a:r>
              <a:rPr lang="en-US" dirty="0" err="1"/>
              <a:t>ulykker</a:t>
            </a:r>
            <a:r>
              <a:rPr lang="en-US" dirty="0"/>
              <a:t> </a:t>
            </a:r>
            <a:r>
              <a:rPr lang="en-US" dirty="0" err="1"/>
              <a:t>som</a:t>
            </a:r>
            <a:r>
              <a:rPr lang="en-US" dirty="0"/>
              <a:t> </a:t>
            </a:r>
            <a:r>
              <a:rPr lang="en-US" dirty="0" err="1"/>
              <a:t>kan</a:t>
            </a:r>
            <a:r>
              <a:rPr lang="en-US" dirty="0"/>
              <a:t> </a:t>
            </a:r>
            <a:r>
              <a:rPr lang="en-US" dirty="0" err="1"/>
              <a:t>være</a:t>
            </a:r>
            <a:r>
              <a:rPr lang="en-US" dirty="0"/>
              <a:t> </a:t>
            </a:r>
            <a:r>
              <a:rPr lang="en-US" dirty="0" err="1"/>
              <a:t>både</a:t>
            </a:r>
            <a:r>
              <a:rPr lang="en-US" dirty="0"/>
              <a:t> </a:t>
            </a:r>
            <a:r>
              <a:rPr lang="en-US" dirty="0" err="1"/>
              <a:t>farlige</a:t>
            </a:r>
            <a:r>
              <a:rPr lang="en-US" dirty="0"/>
              <a:t> </a:t>
            </a:r>
            <a:r>
              <a:rPr lang="en-US" dirty="0" err="1"/>
              <a:t>og</a:t>
            </a:r>
            <a:r>
              <a:rPr lang="en-US" dirty="0"/>
              <a:t> </a:t>
            </a:r>
            <a:r>
              <a:rPr lang="en-US" dirty="0" err="1"/>
              <a:t>dyre</a:t>
            </a:r>
            <a:r>
              <a:rPr lang="en-US" dirty="0"/>
              <a:t>. </a:t>
            </a:r>
            <a:endParaRPr lang="en-US" dirty="0">
              <a:ea typeface="Calibri"/>
              <a:cs typeface="Calibri"/>
            </a:endParaRPr>
          </a:p>
          <a:p>
            <a:r>
              <a:rPr lang="en-US" dirty="0"/>
              <a:t>Et </a:t>
            </a:r>
            <a:r>
              <a:rPr lang="en-US" dirty="0" err="1"/>
              <a:t>annet</a:t>
            </a:r>
            <a:r>
              <a:rPr lang="en-US" dirty="0"/>
              <a:t> argument man </a:t>
            </a:r>
            <a:r>
              <a:rPr lang="en-US" dirty="0" err="1"/>
              <a:t>pleier</a:t>
            </a:r>
            <a:r>
              <a:rPr lang="en-US" dirty="0"/>
              <a:t> å </a:t>
            </a:r>
            <a:r>
              <a:rPr lang="en-US" dirty="0" err="1"/>
              <a:t>høre</a:t>
            </a:r>
            <a:r>
              <a:rPr lang="en-US" dirty="0"/>
              <a:t> for er at vi </a:t>
            </a:r>
            <a:r>
              <a:rPr lang="en-US" dirty="0" err="1"/>
              <a:t>trenger</a:t>
            </a:r>
            <a:r>
              <a:rPr lang="en-US" dirty="0"/>
              <a:t> </a:t>
            </a:r>
            <a:r>
              <a:rPr lang="en-US" dirty="0" err="1"/>
              <a:t>mineralsuvereitet</a:t>
            </a:r>
            <a:r>
              <a:rPr lang="en-US" dirty="0"/>
              <a:t>. </a:t>
            </a:r>
            <a:r>
              <a:rPr lang="en-US" dirty="0" err="1"/>
              <a:t>Regjeringen</a:t>
            </a:r>
            <a:r>
              <a:rPr lang="en-US" dirty="0"/>
              <a:t> </a:t>
            </a:r>
            <a:r>
              <a:rPr lang="en-US" dirty="0" err="1"/>
              <a:t>snakker</a:t>
            </a:r>
            <a:r>
              <a:rPr lang="en-US" dirty="0"/>
              <a:t> </a:t>
            </a:r>
            <a:r>
              <a:rPr lang="en-US" dirty="0" err="1"/>
              <a:t>mye</a:t>
            </a:r>
            <a:r>
              <a:rPr lang="en-US" dirty="0"/>
              <a:t> om at vi </a:t>
            </a:r>
            <a:r>
              <a:rPr lang="en-US" dirty="0" err="1"/>
              <a:t>må</a:t>
            </a:r>
            <a:r>
              <a:rPr lang="en-US" dirty="0"/>
              <a:t> </a:t>
            </a:r>
            <a:r>
              <a:rPr lang="en-US" dirty="0" err="1"/>
              <a:t>slutte</a:t>
            </a:r>
            <a:r>
              <a:rPr lang="en-US" dirty="0"/>
              <a:t> å </a:t>
            </a:r>
            <a:r>
              <a:rPr lang="en-US" dirty="0" err="1"/>
              <a:t>være</a:t>
            </a:r>
            <a:r>
              <a:rPr lang="en-US" dirty="0"/>
              <a:t> </a:t>
            </a:r>
            <a:r>
              <a:rPr lang="en-US" dirty="0" err="1"/>
              <a:t>avhengige</a:t>
            </a:r>
            <a:r>
              <a:rPr lang="en-US" dirty="0"/>
              <a:t> av </a:t>
            </a:r>
            <a:r>
              <a:rPr lang="en-US" dirty="0" err="1"/>
              <a:t>bl.a</a:t>
            </a:r>
            <a:r>
              <a:rPr lang="en-US" dirty="0"/>
              <a:t>. Kina for </a:t>
            </a:r>
            <a:r>
              <a:rPr lang="en-US" dirty="0" err="1"/>
              <a:t>mineraler</a:t>
            </a:r>
            <a:r>
              <a:rPr lang="en-US" dirty="0"/>
              <a:t>. Det er jo </a:t>
            </a:r>
            <a:r>
              <a:rPr lang="en-US" dirty="0" err="1"/>
              <a:t>forståelig</a:t>
            </a:r>
            <a:r>
              <a:rPr lang="en-US" dirty="0"/>
              <a:t>, men </a:t>
            </a:r>
            <a:r>
              <a:rPr lang="en-US" dirty="0" err="1"/>
              <a:t>løsningen</a:t>
            </a:r>
            <a:r>
              <a:rPr lang="en-US" dirty="0"/>
              <a:t> er </a:t>
            </a:r>
            <a:r>
              <a:rPr lang="en-US" dirty="0" err="1"/>
              <a:t>likevel</a:t>
            </a:r>
            <a:r>
              <a:rPr lang="en-US" dirty="0"/>
              <a:t> </a:t>
            </a:r>
            <a:r>
              <a:rPr lang="en-US" dirty="0" err="1"/>
              <a:t>ikke</a:t>
            </a:r>
            <a:r>
              <a:rPr lang="en-US" dirty="0"/>
              <a:t> </a:t>
            </a:r>
            <a:r>
              <a:rPr lang="en-US" dirty="0" err="1"/>
              <a:t>gruvedrift</a:t>
            </a:r>
            <a:r>
              <a:rPr lang="en-US" dirty="0"/>
              <a:t> </a:t>
            </a:r>
            <a:r>
              <a:rPr lang="en-US" dirty="0" err="1"/>
              <a:t>på</a:t>
            </a:r>
            <a:r>
              <a:rPr lang="en-US" dirty="0"/>
              <a:t> </a:t>
            </a:r>
            <a:r>
              <a:rPr lang="en-US" dirty="0" err="1"/>
              <a:t>havbunnen</a:t>
            </a:r>
            <a:r>
              <a:rPr lang="en-US" dirty="0"/>
              <a:t>. Vi </a:t>
            </a:r>
            <a:r>
              <a:rPr lang="en-US" dirty="0" err="1"/>
              <a:t>må</a:t>
            </a:r>
            <a:r>
              <a:rPr lang="en-US" dirty="0"/>
              <a:t> heller </a:t>
            </a:r>
            <a:r>
              <a:rPr lang="en-US" dirty="0" err="1"/>
              <a:t>innføre</a:t>
            </a:r>
            <a:r>
              <a:rPr lang="en-US" dirty="0"/>
              <a:t> </a:t>
            </a:r>
            <a:r>
              <a:rPr lang="en-US" dirty="0" err="1"/>
              <a:t>sirkulærøkonomi</a:t>
            </a:r>
            <a:r>
              <a:rPr lang="en-US" dirty="0"/>
              <a:t>, </a:t>
            </a:r>
            <a:r>
              <a:rPr lang="en-US" dirty="0" err="1"/>
              <a:t>og</a:t>
            </a:r>
            <a:r>
              <a:rPr lang="en-US" dirty="0"/>
              <a:t> </a:t>
            </a:r>
            <a:r>
              <a:rPr lang="en-US" dirty="0" err="1"/>
              <a:t>finne</a:t>
            </a:r>
            <a:r>
              <a:rPr lang="en-US" dirty="0"/>
              <a:t> </a:t>
            </a:r>
            <a:r>
              <a:rPr lang="en-US" dirty="0" err="1"/>
              <a:t>gode</a:t>
            </a:r>
            <a:r>
              <a:rPr lang="en-US" dirty="0"/>
              <a:t> </a:t>
            </a:r>
            <a:r>
              <a:rPr lang="en-US" dirty="0" err="1"/>
              <a:t>måter</a:t>
            </a:r>
            <a:r>
              <a:rPr lang="en-US" dirty="0"/>
              <a:t> å </a:t>
            </a:r>
            <a:r>
              <a:rPr lang="en-US" dirty="0" err="1"/>
              <a:t>gjøre</a:t>
            </a:r>
            <a:r>
              <a:rPr lang="en-US" dirty="0"/>
              <a:t> </a:t>
            </a:r>
            <a:r>
              <a:rPr lang="en-US" dirty="0" err="1"/>
              <a:t>gruvedrift</a:t>
            </a:r>
            <a:r>
              <a:rPr lang="en-US" dirty="0"/>
              <a:t> </a:t>
            </a:r>
            <a:r>
              <a:rPr lang="en-US" dirty="0" err="1"/>
              <a:t>på</a:t>
            </a:r>
            <a:r>
              <a:rPr lang="en-US" dirty="0"/>
              <a:t> land. I </a:t>
            </a:r>
            <a:r>
              <a:rPr lang="en-US" dirty="0" err="1"/>
              <a:t>tillegg</a:t>
            </a:r>
            <a:r>
              <a:rPr lang="en-US" dirty="0"/>
              <a:t> er det jo </a:t>
            </a:r>
            <a:r>
              <a:rPr lang="en-US" dirty="0" err="1"/>
              <a:t>landene</a:t>
            </a:r>
            <a:r>
              <a:rPr lang="en-US" dirty="0"/>
              <a:t> I EU </a:t>
            </a:r>
            <a:r>
              <a:rPr lang="en-US" dirty="0" err="1"/>
              <a:t>som</a:t>
            </a:r>
            <a:r>
              <a:rPr lang="en-US" dirty="0"/>
              <a:t> </a:t>
            </a:r>
            <a:r>
              <a:rPr lang="en-US" dirty="0" err="1"/>
              <a:t>hovedsaklig</a:t>
            </a:r>
            <a:r>
              <a:rPr lang="en-US" dirty="0"/>
              <a:t> er </a:t>
            </a:r>
            <a:r>
              <a:rPr lang="en-US" dirty="0" err="1"/>
              <a:t>våre</a:t>
            </a:r>
            <a:r>
              <a:rPr lang="en-US" dirty="0"/>
              <a:t> </a:t>
            </a:r>
            <a:r>
              <a:rPr lang="en-US" dirty="0" err="1"/>
              <a:t>sikkerhetspolitisk</a:t>
            </a:r>
            <a:r>
              <a:rPr lang="en-US" dirty="0"/>
              <a:t> </a:t>
            </a:r>
            <a:r>
              <a:rPr lang="en-US" dirty="0" err="1"/>
              <a:t>partnere</a:t>
            </a:r>
            <a:r>
              <a:rPr lang="en-US" dirty="0"/>
              <a:t>, </a:t>
            </a:r>
            <a:r>
              <a:rPr lang="en-US" dirty="0" err="1"/>
              <a:t>og</a:t>
            </a:r>
            <a:r>
              <a:rPr lang="en-US" dirty="0"/>
              <a:t> de </a:t>
            </a:r>
            <a:r>
              <a:rPr lang="en-US" dirty="0" err="1"/>
              <a:t>har</a:t>
            </a:r>
            <a:r>
              <a:rPr lang="en-US" dirty="0"/>
              <a:t> </a:t>
            </a:r>
            <a:r>
              <a:rPr lang="en-US" dirty="0" err="1"/>
              <a:t>sagt</a:t>
            </a:r>
            <a:r>
              <a:rPr lang="en-US" dirty="0"/>
              <a:t> at de </a:t>
            </a:r>
            <a:r>
              <a:rPr lang="en-US" dirty="0" err="1"/>
              <a:t>ikke</a:t>
            </a:r>
            <a:r>
              <a:rPr lang="en-US" dirty="0"/>
              <a:t> </a:t>
            </a:r>
            <a:r>
              <a:rPr lang="en-US" dirty="0" err="1"/>
              <a:t>ønsker</a:t>
            </a:r>
            <a:r>
              <a:rPr lang="en-US" dirty="0"/>
              <a:t> </a:t>
            </a:r>
            <a:r>
              <a:rPr lang="en-US" dirty="0" err="1"/>
              <a:t>gruvedrift</a:t>
            </a:r>
            <a:r>
              <a:rPr lang="en-US" dirty="0"/>
              <a:t> </a:t>
            </a:r>
            <a:r>
              <a:rPr lang="en-US" dirty="0" err="1"/>
              <a:t>på</a:t>
            </a:r>
            <a:r>
              <a:rPr lang="en-US" dirty="0"/>
              <a:t> </a:t>
            </a:r>
            <a:r>
              <a:rPr lang="en-US" dirty="0" err="1"/>
              <a:t>havbunnen</a:t>
            </a:r>
            <a:r>
              <a:rPr lang="en-US" dirty="0"/>
              <a:t>. </a:t>
            </a:r>
          </a:p>
          <a:p>
            <a:endParaRPr lang="en-US" dirty="0">
              <a:ea typeface="Calibri"/>
              <a:cs typeface="Calibri"/>
            </a:endParaRPr>
          </a:p>
          <a:p>
            <a:r>
              <a:rPr lang="en-US" dirty="0">
                <a:ea typeface="Calibri"/>
                <a:cs typeface="Calibri"/>
              </a:rPr>
              <a:t>Det </a:t>
            </a:r>
            <a:r>
              <a:rPr lang="en-US" dirty="0" err="1">
                <a:ea typeface="Calibri"/>
                <a:cs typeface="Calibri"/>
              </a:rPr>
              <a:t>siste</a:t>
            </a:r>
            <a:r>
              <a:rPr lang="en-US" dirty="0">
                <a:ea typeface="Calibri"/>
                <a:cs typeface="Calibri"/>
              </a:rPr>
              <a:t> </a:t>
            </a:r>
            <a:r>
              <a:rPr lang="en-US" dirty="0" err="1">
                <a:ea typeface="Calibri"/>
                <a:cs typeface="Calibri"/>
              </a:rPr>
              <a:t>argumentet</a:t>
            </a:r>
            <a:r>
              <a:rPr lang="en-US" dirty="0">
                <a:ea typeface="Calibri"/>
                <a:cs typeface="Calibri"/>
              </a:rPr>
              <a:t> </a:t>
            </a:r>
            <a:r>
              <a:rPr lang="en-US" dirty="0" err="1">
                <a:ea typeface="Calibri"/>
                <a:cs typeface="Calibri"/>
              </a:rPr>
              <a:t>jeg</a:t>
            </a:r>
            <a:r>
              <a:rPr lang="en-US" dirty="0">
                <a:ea typeface="Calibri"/>
                <a:cs typeface="Calibri"/>
              </a:rPr>
              <a:t> </a:t>
            </a:r>
            <a:r>
              <a:rPr lang="en-US" dirty="0" err="1">
                <a:ea typeface="Calibri"/>
                <a:cs typeface="Calibri"/>
              </a:rPr>
              <a:t>skal</a:t>
            </a:r>
            <a:r>
              <a:rPr lang="en-US" dirty="0">
                <a:ea typeface="Calibri"/>
                <a:cs typeface="Calibri"/>
              </a:rPr>
              <a:t> </a:t>
            </a:r>
            <a:r>
              <a:rPr lang="en-US" dirty="0" err="1">
                <a:ea typeface="Calibri"/>
                <a:cs typeface="Calibri"/>
              </a:rPr>
              <a:t>forsøke</a:t>
            </a:r>
            <a:r>
              <a:rPr lang="en-US" dirty="0">
                <a:ea typeface="Calibri"/>
                <a:cs typeface="Calibri"/>
              </a:rPr>
              <a:t> å </a:t>
            </a:r>
            <a:r>
              <a:rPr lang="en-US" dirty="0" err="1">
                <a:ea typeface="Calibri"/>
                <a:cs typeface="Calibri"/>
              </a:rPr>
              <a:t>debunke</a:t>
            </a:r>
            <a:r>
              <a:rPr lang="en-US" dirty="0">
                <a:ea typeface="Calibri"/>
                <a:cs typeface="Calibri"/>
              </a:rPr>
              <a:t> er at "Vi </a:t>
            </a:r>
            <a:r>
              <a:rPr lang="en-US" dirty="0" err="1">
                <a:ea typeface="Calibri"/>
                <a:cs typeface="Calibri"/>
              </a:rPr>
              <a:t>trenger</a:t>
            </a:r>
            <a:r>
              <a:rPr lang="en-US" dirty="0">
                <a:ea typeface="Calibri"/>
                <a:cs typeface="Calibri"/>
              </a:rPr>
              <a:t> </a:t>
            </a:r>
            <a:r>
              <a:rPr lang="en-US" dirty="0" err="1">
                <a:ea typeface="Calibri"/>
                <a:cs typeface="Calibri"/>
              </a:rPr>
              <a:t>hjelp</a:t>
            </a:r>
            <a:r>
              <a:rPr lang="en-US" dirty="0">
                <a:ea typeface="Calibri"/>
                <a:cs typeface="Calibri"/>
              </a:rPr>
              <a:t> av </a:t>
            </a:r>
            <a:r>
              <a:rPr lang="en-US" dirty="0" err="1">
                <a:ea typeface="Calibri"/>
                <a:cs typeface="Calibri"/>
              </a:rPr>
              <a:t>næringslivet</a:t>
            </a:r>
            <a:r>
              <a:rPr lang="en-US" dirty="0">
                <a:ea typeface="Calibri"/>
                <a:cs typeface="Calibri"/>
              </a:rPr>
              <a:t> for å </a:t>
            </a:r>
            <a:r>
              <a:rPr lang="en-US" dirty="0" err="1">
                <a:ea typeface="Calibri"/>
                <a:cs typeface="Calibri"/>
              </a:rPr>
              <a:t>hente</a:t>
            </a:r>
            <a:r>
              <a:rPr lang="en-US" dirty="0">
                <a:ea typeface="Calibri"/>
                <a:cs typeface="Calibri"/>
              </a:rPr>
              <a:t> inn </a:t>
            </a:r>
            <a:r>
              <a:rPr lang="en-US" dirty="0" err="1">
                <a:ea typeface="Calibri"/>
                <a:cs typeface="Calibri"/>
              </a:rPr>
              <a:t>kunnskap</a:t>
            </a:r>
            <a:r>
              <a:rPr lang="en-US" dirty="0">
                <a:ea typeface="Calibri"/>
                <a:cs typeface="Calibri"/>
              </a:rPr>
              <a:t>". </a:t>
            </a:r>
          </a:p>
          <a:p>
            <a:r>
              <a:rPr lang="en-US" dirty="0" err="1">
                <a:ea typeface="Calibri"/>
                <a:cs typeface="Calibri"/>
              </a:rPr>
              <a:t>Problemet</a:t>
            </a:r>
            <a:r>
              <a:rPr lang="en-US" dirty="0">
                <a:ea typeface="Calibri"/>
                <a:cs typeface="Calibri"/>
              </a:rPr>
              <a:t> med å la </a:t>
            </a:r>
            <a:r>
              <a:rPr lang="en-US" dirty="0" err="1">
                <a:ea typeface="Calibri"/>
                <a:cs typeface="Calibri"/>
              </a:rPr>
              <a:t>næringslivet</a:t>
            </a:r>
            <a:r>
              <a:rPr lang="en-US" dirty="0">
                <a:ea typeface="Calibri"/>
                <a:cs typeface="Calibri"/>
              </a:rPr>
              <a:t> </a:t>
            </a:r>
            <a:r>
              <a:rPr lang="en-US" dirty="0" err="1">
                <a:ea typeface="Calibri"/>
                <a:cs typeface="Calibri"/>
              </a:rPr>
              <a:t>samle</a:t>
            </a:r>
            <a:r>
              <a:rPr lang="en-US" dirty="0">
                <a:ea typeface="Calibri"/>
                <a:cs typeface="Calibri"/>
              </a:rPr>
              <a:t> inn </a:t>
            </a:r>
            <a:r>
              <a:rPr lang="en-US" dirty="0" err="1">
                <a:ea typeface="Calibri"/>
                <a:cs typeface="Calibri"/>
              </a:rPr>
              <a:t>kunnskap</a:t>
            </a:r>
            <a:r>
              <a:rPr lang="en-US" dirty="0">
                <a:ea typeface="Calibri"/>
                <a:cs typeface="Calibri"/>
              </a:rPr>
              <a:t>, er at det </a:t>
            </a:r>
            <a:r>
              <a:rPr lang="en-US" dirty="0" err="1">
                <a:ea typeface="Calibri"/>
                <a:cs typeface="Calibri"/>
              </a:rPr>
              <a:t>vil</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vanskeligere</a:t>
            </a:r>
            <a:r>
              <a:rPr lang="en-US" dirty="0">
                <a:ea typeface="Calibri"/>
                <a:cs typeface="Calibri"/>
              </a:rPr>
              <a:t> for </a:t>
            </a:r>
            <a:r>
              <a:rPr lang="en-US" dirty="0" err="1">
                <a:ea typeface="Calibri"/>
                <a:cs typeface="Calibri"/>
              </a:rPr>
              <a:t>regjeringen</a:t>
            </a:r>
            <a:r>
              <a:rPr lang="en-US" dirty="0">
                <a:ea typeface="Calibri"/>
                <a:cs typeface="Calibri"/>
              </a:rPr>
              <a:t> å </a:t>
            </a:r>
            <a:r>
              <a:rPr lang="en-US" dirty="0" err="1">
                <a:ea typeface="Calibri"/>
                <a:cs typeface="Calibri"/>
              </a:rPr>
              <a:t>gi</a:t>
            </a:r>
            <a:r>
              <a:rPr lang="en-US" dirty="0">
                <a:ea typeface="Calibri"/>
                <a:cs typeface="Calibri"/>
              </a:rPr>
              <a:t> </a:t>
            </a:r>
            <a:r>
              <a:rPr lang="en-US" dirty="0" err="1">
                <a:ea typeface="Calibri"/>
                <a:cs typeface="Calibri"/>
              </a:rPr>
              <a:t>avslag</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tillatelse</a:t>
            </a:r>
            <a:r>
              <a:rPr lang="en-US" dirty="0">
                <a:ea typeface="Calibri"/>
                <a:cs typeface="Calibri"/>
              </a:rPr>
              <a:t> </a:t>
            </a:r>
            <a:r>
              <a:rPr lang="en-US" dirty="0" err="1">
                <a:ea typeface="Calibri"/>
                <a:cs typeface="Calibri"/>
              </a:rPr>
              <a:t>dersom</a:t>
            </a:r>
            <a:r>
              <a:rPr lang="en-US" dirty="0">
                <a:ea typeface="Calibri"/>
                <a:cs typeface="Calibri"/>
              </a:rPr>
              <a:t> </a:t>
            </a:r>
            <a:r>
              <a:rPr lang="en-US" dirty="0" err="1">
                <a:ea typeface="Calibri"/>
                <a:cs typeface="Calibri"/>
              </a:rPr>
              <a:t>bedrifter</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investert</a:t>
            </a:r>
            <a:r>
              <a:rPr lang="en-US" dirty="0">
                <a:ea typeface="Calibri"/>
                <a:cs typeface="Calibri"/>
              </a:rPr>
              <a:t> masse </a:t>
            </a:r>
            <a:r>
              <a:rPr lang="en-US" dirty="0" err="1">
                <a:ea typeface="Calibri"/>
                <a:cs typeface="Calibri"/>
              </a:rPr>
              <a:t>penger</a:t>
            </a:r>
            <a:r>
              <a:rPr lang="en-US" dirty="0">
                <a:ea typeface="Calibri"/>
                <a:cs typeface="Calibri"/>
              </a:rPr>
              <a:t> I å </a:t>
            </a:r>
            <a:r>
              <a:rPr lang="en-US" dirty="0" err="1">
                <a:ea typeface="Calibri"/>
                <a:cs typeface="Calibri"/>
              </a:rPr>
              <a:t>undersøke</a:t>
            </a:r>
            <a:r>
              <a:rPr lang="en-US" dirty="0">
                <a:ea typeface="Calibri"/>
                <a:cs typeface="Calibri"/>
              </a:rPr>
              <a:t> </a:t>
            </a:r>
            <a:r>
              <a:rPr lang="en-US" dirty="0" err="1">
                <a:ea typeface="Calibri"/>
                <a:cs typeface="Calibri"/>
              </a:rPr>
              <a:t>havbunnen</a:t>
            </a:r>
            <a:r>
              <a:rPr lang="en-US" dirty="0">
                <a:ea typeface="Calibri"/>
                <a:cs typeface="Calibri"/>
              </a:rPr>
              <a:t>. Det er </a:t>
            </a:r>
            <a:r>
              <a:rPr lang="en-US" dirty="0" err="1">
                <a:ea typeface="Calibri"/>
                <a:cs typeface="Calibri"/>
              </a:rPr>
              <a:t>også</a:t>
            </a:r>
            <a:r>
              <a:rPr lang="en-US" dirty="0">
                <a:ea typeface="Calibri"/>
                <a:cs typeface="Calibri"/>
              </a:rPr>
              <a:t> </a:t>
            </a:r>
            <a:r>
              <a:rPr lang="en-US" dirty="0" err="1">
                <a:ea typeface="Calibri"/>
                <a:cs typeface="Calibri"/>
              </a:rPr>
              <a:t>større</a:t>
            </a:r>
            <a:r>
              <a:rPr lang="en-US" dirty="0">
                <a:ea typeface="Calibri"/>
                <a:cs typeface="Calibri"/>
              </a:rPr>
              <a:t> </a:t>
            </a:r>
            <a:r>
              <a:rPr lang="en-US" dirty="0" err="1">
                <a:ea typeface="Calibri"/>
                <a:cs typeface="Calibri"/>
              </a:rPr>
              <a:t>sannsynlighet</a:t>
            </a:r>
            <a:r>
              <a:rPr lang="en-US" dirty="0">
                <a:ea typeface="Calibri"/>
                <a:cs typeface="Calibri"/>
              </a:rPr>
              <a:t> for at </a:t>
            </a:r>
            <a:r>
              <a:rPr lang="en-US" dirty="0" err="1">
                <a:ea typeface="Calibri"/>
                <a:cs typeface="Calibri"/>
              </a:rPr>
              <a:t>bedriftene</a:t>
            </a:r>
            <a:r>
              <a:rPr lang="en-US" dirty="0">
                <a:ea typeface="Calibri"/>
                <a:cs typeface="Calibri"/>
              </a:rPr>
              <a:t> </a:t>
            </a:r>
            <a:r>
              <a:rPr lang="en-US" dirty="0" err="1">
                <a:ea typeface="Calibri"/>
                <a:cs typeface="Calibri"/>
              </a:rPr>
              <a:t>selv</a:t>
            </a:r>
            <a:r>
              <a:rPr lang="en-US" dirty="0">
                <a:ea typeface="Calibri"/>
                <a:cs typeface="Calibri"/>
              </a:rPr>
              <a:t> </a:t>
            </a:r>
            <a:r>
              <a:rPr lang="en-US" dirty="0" err="1">
                <a:ea typeface="Calibri"/>
                <a:cs typeface="Calibri"/>
              </a:rPr>
              <a:t>velger</a:t>
            </a:r>
            <a:r>
              <a:rPr lang="en-US" dirty="0">
                <a:ea typeface="Calibri"/>
                <a:cs typeface="Calibri"/>
              </a:rPr>
              <a:t> å </a:t>
            </a:r>
            <a:r>
              <a:rPr lang="en-US" dirty="0" err="1">
                <a:ea typeface="Calibri"/>
                <a:cs typeface="Calibri"/>
              </a:rPr>
              <a:t>utføre</a:t>
            </a:r>
            <a:r>
              <a:rPr lang="en-US" dirty="0">
                <a:ea typeface="Calibri"/>
                <a:cs typeface="Calibri"/>
              </a:rPr>
              <a:t> </a:t>
            </a:r>
            <a:r>
              <a:rPr lang="en-US" dirty="0" err="1">
                <a:ea typeface="Calibri"/>
                <a:cs typeface="Calibri"/>
              </a:rPr>
              <a:t>undersøkelsene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måte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viser</a:t>
            </a:r>
            <a:r>
              <a:rPr lang="en-US" dirty="0">
                <a:ea typeface="Calibri"/>
                <a:cs typeface="Calibri"/>
              </a:rPr>
              <a:t> det </a:t>
            </a:r>
            <a:r>
              <a:rPr lang="en-US" dirty="0" err="1">
                <a:ea typeface="Calibri"/>
                <a:cs typeface="Calibri"/>
              </a:rPr>
              <a:t>totale</a:t>
            </a:r>
            <a:r>
              <a:rPr lang="en-US" dirty="0">
                <a:ea typeface="Calibri"/>
                <a:cs typeface="Calibri"/>
              </a:rPr>
              <a:t> </a:t>
            </a:r>
            <a:r>
              <a:rPr lang="en-US" dirty="0" err="1">
                <a:ea typeface="Calibri"/>
                <a:cs typeface="Calibri"/>
              </a:rPr>
              <a:t>artsmangfoldet</a:t>
            </a:r>
            <a:r>
              <a:rPr lang="en-US" dirty="0">
                <a:ea typeface="Calibri"/>
                <a:cs typeface="Calibri"/>
              </a:rPr>
              <a:t> I </a:t>
            </a:r>
            <a:r>
              <a:rPr lang="en-US" dirty="0" err="1">
                <a:ea typeface="Calibri"/>
                <a:cs typeface="Calibri"/>
              </a:rPr>
              <a:t>området</a:t>
            </a:r>
            <a:r>
              <a:rPr lang="en-US" dirty="0">
                <a:ea typeface="Calibri"/>
                <a:cs typeface="Calibri"/>
              </a:rPr>
              <a:t>. Dersom vi </a:t>
            </a:r>
            <a:r>
              <a:rPr lang="en-US" dirty="0" err="1">
                <a:ea typeface="Calibri"/>
                <a:cs typeface="Calibri"/>
              </a:rPr>
              <a:t>skal</a:t>
            </a:r>
            <a:r>
              <a:rPr lang="en-US" dirty="0">
                <a:ea typeface="Calibri"/>
                <a:cs typeface="Calibri"/>
              </a:rPr>
              <a:t> </a:t>
            </a:r>
            <a:r>
              <a:rPr lang="en-US" dirty="0" err="1">
                <a:ea typeface="Calibri"/>
                <a:cs typeface="Calibri"/>
              </a:rPr>
              <a:t>tenke</a:t>
            </a:r>
            <a:r>
              <a:rPr lang="en-US" dirty="0">
                <a:ea typeface="Calibri"/>
                <a:cs typeface="Calibri"/>
              </a:rPr>
              <a:t> </a:t>
            </a:r>
            <a:r>
              <a:rPr lang="en-US" dirty="0" err="1">
                <a:ea typeface="Calibri"/>
                <a:cs typeface="Calibri"/>
              </a:rPr>
              <a:t>på</a:t>
            </a:r>
            <a:r>
              <a:rPr lang="en-US" dirty="0">
                <a:ea typeface="Calibri"/>
                <a:cs typeface="Calibri"/>
              </a:rPr>
              <a:t> å </a:t>
            </a:r>
            <a:r>
              <a:rPr lang="en-US" dirty="0" err="1">
                <a:ea typeface="Calibri"/>
                <a:cs typeface="Calibri"/>
              </a:rPr>
              <a:t>starte</a:t>
            </a:r>
            <a:r>
              <a:rPr lang="en-US" dirty="0">
                <a:ea typeface="Calibri"/>
                <a:cs typeface="Calibri"/>
              </a:rPr>
              <a:t> med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skadelig</a:t>
            </a:r>
            <a:r>
              <a:rPr lang="en-US" dirty="0">
                <a:ea typeface="Calibri"/>
                <a:cs typeface="Calibri"/>
              </a:rPr>
              <a:t> </a:t>
            </a:r>
            <a:r>
              <a:rPr lang="en-US" dirty="0" err="1">
                <a:ea typeface="Calibri"/>
                <a:cs typeface="Calibri"/>
              </a:rPr>
              <a:t>næring</a:t>
            </a:r>
            <a:r>
              <a:rPr lang="en-US" dirty="0">
                <a:ea typeface="Calibri"/>
                <a:cs typeface="Calibri"/>
              </a:rPr>
              <a:t>, </a:t>
            </a:r>
            <a:r>
              <a:rPr lang="en-US" dirty="0" err="1">
                <a:ea typeface="Calibri"/>
                <a:cs typeface="Calibri"/>
              </a:rPr>
              <a:t>må</a:t>
            </a:r>
            <a:r>
              <a:rPr lang="en-US" dirty="0">
                <a:ea typeface="Calibri"/>
                <a:cs typeface="Calibri"/>
              </a:rPr>
              <a:t> det </a:t>
            </a:r>
            <a:r>
              <a:rPr lang="en-US" b="1" dirty="0">
                <a:ea typeface="Calibri"/>
                <a:cs typeface="Calibri"/>
              </a:rPr>
              <a:t>I </a:t>
            </a:r>
            <a:r>
              <a:rPr lang="en-US" b="1" dirty="0" err="1">
                <a:ea typeface="Calibri"/>
                <a:cs typeface="Calibri"/>
              </a:rPr>
              <a:t>hvert</a:t>
            </a:r>
            <a:r>
              <a:rPr lang="en-US" b="1" dirty="0">
                <a:ea typeface="Calibri"/>
                <a:cs typeface="Calibri"/>
              </a:rPr>
              <a:t> fall</a:t>
            </a:r>
            <a:r>
              <a:rPr lang="en-US" dirty="0">
                <a:ea typeface="Calibri"/>
                <a:cs typeface="Calibri"/>
              </a:rPr>
              <a:t> </a:t>
            </a:r>
            <a:r>
              <a:rPr lang="en-US" dirty="0" err="1">
                <a:ea typeface="Calibri"/>
                <a:cs typeface="Calibri"/>
              </a:rPr>
              <a:t>ligge</a:t>
            </a:r>
            <a:r>
              <a:rPr lang="en-US" dirty="0">
                <a:ea typeface="Calibri"/>
                <a:cs typeface="Calibri"/>
              </a:rPr>
              <a:t> god, </a:t>
            </a:r>
            <a:r>
              <a:rPr lang="en-US" dirty="0" err="1">
                <a:ea typeface="Calibri"/>
                <a:cs typeface="Calibri"/>
              </a:rPr>
              <a:t>uavhengig</a:t>
            </a:r>
            <a:r>
              <a:rPr lang="en-US" dirty="0">
                <a:ea typeface="Calibri"/>
                <a:cs typeface="Calibri"/>
              </a:rPr>
              <a:t> </a:t>
            </a:r>
            <a:r>
              <a:rPr lang="en-US" dirty="0" err="1">
                <a:ea typeface="Calibri"/>
                <a:cs typeface="Calibri"/>
              </a:rPr>
              <a:t>kunnskap</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grunn</a:t>
            </a:r>
            <a:r>
              <a:rPr lang="en-US" dirty="0">
                <a:ea typeface="Calibri"/>
                <a:cs typeface="Calibri"/>
              </a:rPr>
              <a:t> </a:t>
            </a:r>
            <a:r>
              <a:rPr lang="en-US" dirty="0" err="1">
                <a:ea typeface="Calibri"/>
                <a:cs typeface="Calibri"/>
              </a:rPr>
              <a:t>først</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66104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1" dirty="0">
                <a:solidFill>
                  <a:srgbClr val="17191A"/>
                </a:solidFill>
                <a:effectLst/>
                <a:latin typeface="Merriweather Sans" pitchFamily="2" charset="0"/>
              </a:rPr>
              <a:t>Kunnskapsgrunnlaget holder ikke mål.</a:t>
            </a:r>
            <a:r>
              <a:rPr lang="nb-NO" b="0" i="0" dirty="0">
                <a:solidFill>
                  <a:srgbClr val="17191A"/>
                </a:solidFill>
                <a:effectLst/>
                <a:latin typeface="Merriweather Sans" pitchFamily="2" charset="0"/>
              </a:rPr>
              <a:t> Statens egne eksperter på feltet kritiserer faktagrunnlaget, der blant annet Miljødirektoratet har kommet med en av historiens sterkeste uttalelser om at konsekvensutredningen ikke har juridisk hold. Åpnes det på dette grunnlaget har det potensial til å bli en miljøkatastrofe i sårbar arktiske natur som vi må kjempe mot lisens for lisens i all overskuelig fremtid. Forurensningen fra en dyphavsgruve er estimert å kunne spre seg over flere hundre kilometer. I tillegg vil en åpning på svakt grunnlag svikte tilliten folk har til energimyndighetene. Vi trenger ikke grønn splid, men et samlende grønt skifte. </a:t>
            </a:r>
          </a:p>
          <a:p>
            <a:pPr algn="l"/>
            <a:endParaRPr lang="nb-NO" b="0" i="0" dirty="0">
              <a:solidFill>
                <a:srgbClr val="17191A"/>
              </a:solidFill>
              <a:effectLst/>
              <a:latin typeface="Merriweather Sans" pitchFamily="2" charset="0"/>
            </a:endParaRPr>
          </a:p>
          <a:p>
            <a:pPr algn="l"/>
            <a:r>
              <a:rPr lang="nb-NO" b="1" i="1" dirty="0">
                <a:solidFill>
                  <a:srgbClr val="17191A"/>
                </a:solidFill>
                <a:effectLst/>
                <a:latin typeface="Merriweather Sans" pitchFamily="2" charset="0"/>
              </a:rPr>
              <a:t>Gruvedrift på havbunnen skaper ikke grønne arbeidsplasser, og er ikke nødvendig for det grønne skiftet.</a:t>
            </a:r>
            <a:r>
              <a:rPr lang="nb-NO" b="1" i="0" dirty="0">
                <a:solidFill>
                  <a:srgbClr val="17191A"/>
                </a:solidFill>
                <a:effectLst/>
                <a:latin typeface="Merriweather Sans" pitchFamily="2" charset="0"/>
              </a:rPr>
              <a:t> </a:t>
            </a:r>
            <a:r>
              <a:rPr lang="nb-NO" b="0" i="0" dirty="0">
                <a:solidFill>
                  <a:srgbClr val="17191A"/>
                </a:solidFill>
                <a:effectLst/>
                <a:latin typeface="Merriweather Sans" pitchFamily="2" charset="0"/>
              </a:rPr>
              <a:t>Industrien, med unntak av et veldig lite mindretall, vil ikke ha det. Ingen av de store offshoreselskapene er interessert, inkludert Equinor. Ingen av aktørene til det grønne skiftet er interessert, og batteriselskapene har ekskludert disse mineralene fra sine verdikjeder. Bildet regjeringen maler av etterspørselen er altså helt feil. </a:t>
            </a:r>
          </a:p>
          <a:p>
            <a:pPr algn="l"/>
            <a:endParaRPr lang="nb-NO" b="0" i="0" dirty="0">
              <a:solidFill>
                <a:srgbClr val="17191A"/>
              </a:solidFill>
              <a:effectLst/>
              <a:latin typeface="Merriweather Sans" pitchFamily="2" charset="0"/>
            </a:endParaRPr>
          </a:p>
          <a:p>
            <a:pPr algn="l"/>
            <a:r>
              <a:rPr lang="nb-NO" b="1" i="1" dirty="0">
                <a:solidFill>
                  <a:srgbClr val="17191A"/>
                </a:solidFill>
                <a:effectLst/>
                <a:latin typeface="Merriweather Sans" pitchFamily="2" charset="0"/>
              </a:rPr>
              <a:t>Norge risikerer sitt omdømme internasjonalt og potensielt også søksmål.</a:t>
            </a:r>
            <a:r>
              <a:rPr lang="nb-NO" b="0" i="0" dirty="0">
                <a:solidFill>
                  <a:srgbClr val="17191A"/>
                </a:solidFill>
                <a:effectLst/>
                <a:latin typeface="Merriweather Sans" pitchFamily="2" charset="0"/>
              </a:rPr>
              <a:t> Norge går mot strømmen internasjonalt, der nå 21 land ber om en pause eller forbud på gruvedrift på havbunnen. EU parlamentet, EU kommisjonen og EUs investeringsbank er negative til havbunnsmineraler. I tillegg er området regjeringen ønsker å åpne i områder der Norges rettigheter er bestridt gjennom Svalbardtraktaten. Grenseoverskridende forurensning ikke utredet godt nok, og heller ikke konsekvensene for natur og fiskeri. Norge risikerer internasjonale søksmål og sitt omdømme som ansvarlig havforvalter med denne åpningen.  </a:t>
            </a: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118294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3.3.1: </a:t>
            </a:r>
            <a:r>
              <a:rPr lang="en-US" dirty="0" err="1"/>
              <a:t>Behov</a:t>
            </a:r>
            <a:r>
              <a:rPr lang="en-US" dirty="0"/>
              <a:t> for </a:t>
            </a:r>
            <a:r>
              <a:rPr lang="en-US" dirty="0" err="1"/>
              <a:t>en</a:t>
            </a:r>
            <a:r>
              <a:rPr lang="en-US" dirty="0"/>
              <a:t> </a:t>
            </a:r>
            <a:r>
              <a:rPr lang="en-US" dirty="0" err="1"/>
              <a:t>reell</a:t>
            </a:r>
            <a:r>
              <a:rPr lang="en-US" dirty="0"/>
              <a:t> </a:t>
            </a:r>
            <a:r>
              <a:rPr lang="en-US" dirty="0" err="1"/>
              <a:t>skrittvis</a:t>
            </a:r>
            <a:r>
              <a:rPr lang="en-US" dirty="0"/>
              <a:t> </a:t>
            </a:r>
            <a:r>
              <a:rPr lang="en-US" dirty="0" err="1"/>
              <a:t>tilnærming</a:t>
            </a:r>
            <a:endParaRPr lang="en-US" dirty="0" err="1">
              <a:cs typeface="Calibri"/>
            </a:endParaRPr>
          </a:p>
          <a:p>
            <a:endParaRPr lang="en-US" dirty="0">
              <a:cs typeface="Calibri"/>
            </a:endParaRPr>
          </a:p>
          <a:p>
            <a:r>
              <a:rPr lang="en-US" dirty="0">
                <a:cs typeface="Calibri"/>
              </a:rPr>
              <a:t>3.3.2: </a:t>
            </a:r>
            <a:r>
              <a:rPr lang="en-US" dirty="0"/>
              <a:t>En plan for </a:t>
            </a:r>
            <a:r>
              <a:rPr lang="en-US" dirty="0" err="1"/>
              <a:t>kartlegging</a:t>
            </a:r>
            <a:r>
              <a:rPr lang="en-US" dirty="0"/>
              <a:t> av </a:t>
            </a:r>
            <a:r>
              <a:rPr lang="en-US" dirty="0" err="1"/>
              <a:t>miljø</a:t>
            </a:r>
          </a:p>
          <a:p>
            <a:r>
              <a:rPr lang="en-US" dirty="0"/>
              <a:t>Den </a:t>
            </a:r>
            <a:r>
              <a:rPr lang="en-US" err="1"/>
              <a:t>midtatlantiske</a:t>
            </a:r>
            <a:r>
              <a:rPr lang="en-US" dirty="0"/>
              <a:t> </a:t>
            </a:r>
            <a:r>
              <a:rPr lang="en-US" err="1"/>
              <a:t>ryggen</a:t>
            </a:r>
            <a:r>
              <a:rPr lang="en-US" dirty="0"/>
              <a:t> er </a:t>
            </a:r>
            <a:r>
              <a:rPr lang="en-US" err="1"/>
              <a:t>foreslått</a:t>
            </a:r>
            <a:r>
              <a:rPr lang="en-US" dirty="0"/>
              <a:t> </a:t>
            </a:r>
            <a:r>
              <a:rPr lang="en-US" err="1"/>
              <a:t>som</a:t>
            </a:r>
            <a:r>
              <a:rPr lang="en-US" dirty="0"/>
              <a:t> </a:t>
            </a:r>
            <a:r>
              <a:rPr lang="en-US" err="1"/>
              <a:t>særlig</a:t>
            </a:r>
            <a:r>
              <a:rPr lang="en-US" dirty="0"/>
              <a:t> </a:t>
            </a:r>
            <a:r>
              <a:rPr lang="en-US" err="1"/>
              <a:t>verdifullt</a:t>
            </a:r>
            <a:r>
              <a:rPr lang="en-US" dirty="0"/>
              <a:t> </a:t>
            </a:r>
            <a:r>
              <a:rPr lang="en-US" err="1"/>
              <a:t>og</a:t>
            </a:r>
            <a:r>
              <a:rPr lang="en-US" dirty="0"/>
              <a:t> </a:t>
            </a:r>
            <a:r>
              <a:rPr lang="en-US" err="1"/>
              <a:t>sårbart</a:t>
            </a:r>
            <a:r>
              <a:rPr lang="en-US" dirty="0"/>
              <a:t> </a:t>
            </a:r>
            <a:r>
              <a:rPr lang="en-US" err="1"/>
              <a:t>område</a:t>
            </a:r>
            <a:r>
              <a:rPr lang="en-US" dirty="0"/>
              <a:t> (SVO) </a:t>
            </a:r>
            <a:r>
              <a:rPr lang="en-US" err="1"/>
              <a:t>og</a:t>
            </a:r>
            <a:r>
              <a:rPr lang="en-US" dirty="0"/>
              <a:t> </a:t>
            </a:r>
            <a:r>
              <a:rPr lang="en-US" err="1"/>
              <a:t>må</a:t>
            </a:r>
            <a:r>
              <a:rPr lang="en-US" dirty="0"/>
              <a:t> </a:t>
            </a:r>
            <a:r>
              <a:rPr lang="en-US" err="1"/>
              <a:t>vektlegges</a:t>
            </a:r>
            <a:endParaRPr lang="en-US">
              <a:cs typeface="Calibri"/>
            </a:endParaRPr>
          </a:p>
          <a:p>
            <a:endParaRPr lang="en-US" dirty="0">
              <a:cs typeface="Calibri"/>
            </a:endParaRPr>
          </a:p>
          <a:p>
            <a:r>
              <a:rPr lang="en-US" dirty="0">
                <a:cs typeface="Calibri"/>
              </a:rPr>
              <a:t>3.3.4: </a:t>
            </a:r>
            <a:r>
              <a:rPr lang="en-US" dirty="0" err="1"/>
              <a:t>Eventuell</a:t>
            </a:r>
            <a:r>
              <a:rPr lang="en-US" dirty="0"/>
              <a:t> </a:t>
            </a:r>
            <a:r>
              <a:rPr lang="en-US" dirty="0" err="1"/>
              <a:t>åpning</a:t>
            </a:r>
            <a:r>
              <a:rPr lang="en-US" dirty="0"/>
              <a:t> av </a:t>
            </a:r>
            <a:r>
              <a:rPr lang="en-US" dirty="0" err="1"/>
              <a:t>konkrete</a:t>
            </a:r>
            <a:r>
              <a:rPr lang="en-US" dirty="0"/>
              <a:t> </a:t>
            </a:r>
            <a:r>
              <a:rPr lang="en-US" dirty="0" err="1"/>
              <a:t>områder</a:t>
            </a:r>
            <a:r>
              <a:rPr lang="en-US" dirty="0"/>
              <a:t> for </a:t>
            </a:r>
            <a:r>
              <a:rPr lang="en-US" dirty="0" err="1"/>
              <a:t>utvinning</a:t>
            </a:r>
            <a:r>
              <a:rPr lang="en-US" dirty="0"/>
              <a:t> </a:t>
            </a:r>
            <a:r>
              <a:rPr lang="en-US" dirty="0" err="1"/>
              <a:t>bør</a:t>
            </a:r>
            <a:r>
              <a:rPr lang="en-US" dirty="0"/>
              <a:t> </a:t>
            </a:r>
            <a:r>
              <a:rPr lang="en-US" dirty="0" err="1"/>
              <a:t>være</a:t>
            </a:r>
            <a:r>
              <a:rPr lang="en-US" dirty="0"/>
              <a:t> et </a:t>
            </a:r>
            <a:r>
              <a:rPr lang="en-US" dirty="0" err="1"/>
              <a:t>resultat</a:t>
            </a:r>
            <a:r>
              <a:rPr lang="en-US" dirty="0"/>
              <a:t> av </a:t>
            </a:r>
            <a:r>
              <a:rPr lang="en-US" dirty="0" err="1"/>
              <a:t>en</a:t>
            </a:r>
            <a:r>
              <a:rPr lang="en-US" dirty="0"/>
              <a:t> </a:t>
            </a:r>
            <a:r>
              <a:rPr lang="en-US" dirty="0" err="1"/>
              <a:t>egen</a:t>
            </a:r>
            <a:r>
              <a:rPr lang="en-US" dirty="0"/>
              <a:t> </a:t>
            </a:r>
            <a:r>
              <a:rPr lang="en-US" dirty="0" err="1"/>
              <a:t>åpningsprosess</a:t>
            </a:r>
            <a:r>
              <a:rPr lang="en-US" dirty="0"/>
              <a:t> </a:t>
            </a:r>
            <a:r>
              <a:rPr lang="en-US" dirty="0" err="1"/>
              <a:t>som</a:t>
            </a:r>
            <a:r>
              <a:rPr lang="en-US" dirty="0"/>
              <a:t> </a:t>
            </a:r>
            <a:r>
              <a:rPr lang="en-US" dirty="0" err="1"/>
              <a:t>vurderer</a:t>
            </a:r>
            <a:r>
              <a:rPr lang="en-US" dirty="0"/>
              <a:t> </a:t>
            </a:r>
            <a:r>
              <a:rPr lang="en-US" dirty="0" err="1"/>
              <a:t>mer</a:t>
            </a:r>
            <a:r>
              <a:rPr lang="en-US" dirty="0"/>
              <a:t> </a:t>
            </a:r>
            <a:r>
              <a:rPr lang="en-US" dirty="0" err="1"/>
              <a:t>avgrensede</a:t>
            </a:r>
            <a:r>
              <a:rPr lang="en-US" dirty="0"/>
              <a:t> </a:t>
            </a:r>
            <a:r>
              <a:rPr lang="en-US" dirty="0" err="1"/>
              <a:t>arealer</a:t>
            </a:r>
            <a:r>
              <a:rPr lang="en-US" dirty="0"/>
              <a:t>. Det </a:t>
            </a:r>
            <a:r>
              <a:rPr lang="en-US" dirty="0" err="1"/>
              <a:t>bør</a:t>
            </a:r>
            <a:r>
              <a:rPr lang="en-US" dirty="0"/>
              <a:t> </a:t>
            </a:r>
            <a:r>
              <a:rPr lang="en-US" dirty="0" err="1"/>
              <a:t>også</a:t>
            </a:r>
            <a:r>
              <a:rPr lang="en-US" dirty="0"/>
              <a:t> </a:t>
            </a:r>
            <a:r>
              <a:rPr lang="en-US" dirty="0" err="1"/>
              <a:t>sikres</a:t>
            </a:r>
            <a:r>
              <a:rPr lang="en-US" dirty="0"/>
              <a:t> </a:t>
            </a:r>
            <a:r>
              <a:rPr lang="en-US" dirty="0" err="1"/>
              <a:t>prosesser</a:t>
            </a:r>
            <a:r>
              <a:rPr lang="en-US" dirty="0"/>
              <a:t> for å </a:t>
            </a:r>
            <a:r>
              <a:rPr lang="en-US" dirty="0" err="1"/>
              <a:t>innhente</a:t>
            </a:r>
            <a:r>
              <a:rPr lang="en-US" dirty="0"/>
              <a:t> </a:t>
            </a:r>
            <a:r>
              <a:rPr lang="en-US" dirty="0" err="1"/>
              <a:t>tilstrekkelig</a:t>
            </a:r>
            <a:r>
              <a:rPr lang="en-US" dirty="0"/>
              <a:t> </a:t>
            </a:r>
            <a:r>
              <a:rPr lang="en-US" dirty="0" err="1"/>
              <a:t>kunnskap</a:t>
            </a:r>
            <a:r>
              <a:rPr lang="en-US" dirty="0"/>
              <a:t> om </a:t>
            </a:r>
            <a:r>
              <a:rPr lang="en-US" dirty="0" err="1"/>
              <a:t>miljø</a:t>
            </a:r>
            <a:r>
              <a:rPr lang="en-US" dirty="0"/>
              <a:t> </a:t>
            </a:r>
            <a:r>
              <a:rPr lang="en-US" dirty="0" err="1"/>
              <a:t>og</a:t>
            </a:r>
            <a:r>
              <a:rPr lang="en-US" dirty="0"/>
              <a:t> </a:t>
            </a:r>
            <a:r>
              <a:rPr lang="en-US" dirty="0" err="1"/>
              <a:t>miljøkonsekvenser</a:t>
            </a:r>
            <a:r>
              <a:rPr lang="en-US" dirty="0"/>
              <a:t>, </a:t>
            </a:r>
            <a:r>
              <a:rPr lang="en-US" dirty="0" err="1"/>
              <a:t>slik</a:t>
            </a:r>
            <a:r>
              <a:rPr lang="en-US" dirty="0"/>
              <a:t> at </a:t>
            </a:r>
            <a:r>
              <a:rPr lang="en-US" dirty="0" err="1"/>
              <a:t>avgrensede</a:t>
            </a:r>
            <a:r>
              <a:rPr lang="en-US" dirty="0"/>
              <a:t> </a:t>
            </a:r>
            <a:r>
              <a:rPr lang="en-US" dirty="0" err="1"/>
              <a:t>områder</a:t>
            </a:r>
            <a:r>
              <a:rPr lang="en-US" dirty="0"/>
              <a:t> </a:t>
            </a:r>
            <a:r>
              <a:rPr lang="en-US" dirty="0" err="1"/>
              <a:t>kan</a:t>
            </a:r>
            <a:r>
              <a:rPr lang="en-US" dirty="0"/>
              <a:t> </a:t>
            </a:r>
            <a:r>
              <a:rPr lang="en-US" dirty="0" err="1"/>
              <a:t>utredes</a:t>
            </a:r>
            <a:r>
              <a:rPr lang="en-US" dirty="0"/>
              <a:t> for </a:t>
            </a:r>
            <a:r>
              <a:rPr lang="en-US" dirty="0" err="1"/>
              <a:t>mineralutvinning</a:t>
            </a:r>
            <a:r>
              <a:rPr lang="en-US" dirty="0"/>
              <a:t>.</a:t>
            </a:r>
          </a:p>
        </p:txBody>
      </p:sp>
      <p:sp>
        <p:nvSpPr>
          <p:cNvPr id="4" name="Plassholder for lysbildenummer 3"/>
          <p:cNvSpPr>
            <a:spLocks noGrp="1"/>
          </p:cNvSpPr>
          <p:nvPr>
            <p:ph type="sldNum" sz="quarter" idx="5"/>
          </p:nvPr>
        </p:nvSpPr>
        <p:spPr/>
        <p:txBody>
          <a:bodyPr/>
          <a:lstStyle/>
          <a:p>
            <a:fld id="{B15D46CD-F092-4A53-AB4F-B929B57D857C}" type="slidenum">
              <a:rPr lang="nb-NO" smtClean="0"/>
              <a:t>20</a:t>
            </a:fld>
            <a:endParaRPr lang="nb-NO"/>
          </a:p>
        </p:txBody>
      </p:sp>
    </p:spTree>
    <p:extLst>
      <p:ext uri="{BB962C8B-B14F-4D97-AF65-F5344CB8AC3E}">
        <p14:creationId xmlns:p14="http://schemas.microsoft.com/office/powerpoint/2010/main" val="251435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22</a:t>
            </a:fld>
            <a:endParaRPr lang="nb-NO"/>
          </a:p>
        </p:txBody>
      </p:sp>
    </p:spTree>
    <p:extLst>
      <p:ext uri="{BB962C8B-B14F-4D97-AF65-F5344CB8AC3E}">
        <p14:creationId xmlns:p14="http://schemas.microsoft.com/office/powerpoint/2010/main" val="363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23</a:t>
            </a:fld>
            <a:endParaRPr lang="nb-NO"/>
          </a:p>
        </p:txBody>
      </p:sp>
    </p:spTree>
    <p:extLst>
      <p:ext uri="{BB962C8B-B14F-4D97-AF65-F5344CB8AC3E}">
        <p14:creationId xmlns:p14="http://schemas.microsoft.com/office/powerpoint/2010/main" val="427698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Både </a:t>
            </a:r>
            <a:r>
              <a:rPr lang="nb-NO" dirty="0" err="1"/>
              <a:t>sv</a:t>
            </a:r>
            <a:r>
              <a:rPr lang="nb-NO" dirty="0"/>
              <a:t>, </a:t>
            </a:r>
            <a:r>
              <a:rPr lang="nb-NO" dirty="0" err="1"/>
              <a:t>mdg</a:t>
            </a:r>
            <a:r>
              <a:rPr lang="nb-NO" dirty="0"/>
              <a:t>, rødt, </a:t>
            </a:r>
            <a:r>
              <a:rPr lang="nb-NO" dirty="0" err="1"/>
              <a:t>krf</a:t>
            </a:r>
            <a:r>
              <a:rPr lang="nb-NO" dirty="0"/>
              <a:t> og venstre vil sende stortingsmeldingen tilbake til regjeringen slik også vi ønsker, men de trenger kanskje et push for å kjempe for det.</a:t>
            </a:r>
          </a:p>
        </p:txBody>
      </p:sp>
      <p:sp>
        <p:nvSpPr>
          <p:cNvPr id="4" name="Plassholder for lysbildenummer 3"/>
          <p:cNvSpPr>
            <a:spLocks noGrp="1"/>
          </p:cNvSpPr>
          <p:nvPr>
            <p:ph type="sldNum" sz="quarter" idx="5"/>
          </p:nvPr>
        </p:nvSpPr>
        <p:spPr/>
        <p:txBody>
          <a:bodyPr/>
          <a:lstStyle/>
          <a:p>
            <a:fld id="{B15D46CD-F092-4A53-AB4F-B929B57D857C}" type="slidenum">
              <a:rPr lang="nb-NO" smtClean="0"/>
              <a:t>24</a:t>
            </a:fld>
            <a:endParaRPr lang="nb-NO"/>
          </a:p>
        </p:txBody>
      </p:sp>
    </p:spTree>
    <p:extLst>
      <p:ext uri="{BB962C8B-B14F-4D97-AF65-F5344CB8AC3E}">
        <p14:creationId xmlns:p14="http://schemas.microsoft.com/office/powerpoint/2010/main" val="326471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sz="1800" b="0" i="0" dirty="0">
                <a:solidFill>
                  <a:srgbClr val="242424"/>
                </a:solidFill>
                <a:effectLst/>
                <a:latin typeface="Arial" panose="020B0604020202020204" pitchFamily="34" charset="0"/>
              </a:rPr>
              <a:t>Høyreregjeringen satte i gang åpningsprosessen for havbunnsmineraler, og havbunnsmineralloven trådte i kraft 1.juli 2019. Dagens regjering fulgte opp med </a:t>
            </a:r>
            <a:r>
              <a:rPr lang="nb-NO" sz="1800" b="0" i="0" u="sng" dirty="0" err="1">
                <a:solidFill>
                  <a:srgbClr val="0563C1"/>
                </a:solidFill>
                <a:effectLst/>
                <a:latin typeface="Arial" panose="020B0604020202020204" pitchFamily="34" charset="0"/>
                <a:hlinkClick r:id="rId3"/>
              </a:rPr>
              <a:t>Konsekvensutedningsprosess</a:t>
            </a:r>
            <a:r>
              <a:rPr lang="nb-NO" sz="1800" b="0" i="0" u="sng" dirty="0">
                <a:solidFill>
                  <a:srgbClr val="0563C1"/>
                </a:solidFill>
                <a:effectLst/>
                <a:latin typeface="Arial" panose="020B0604020202020204" pitchFamily="34" charset="0"/>
                <a:hlinkClick r:id="rId3"/>
              </a:rPr>
              <a:t> </a:t>
            </a:r>
            <a:r>
              <a:rPr lang="nb-NO" sz="1800" b="0" i="0" dirty="0">
                <a:solidFill>
                  <a:srgbClr val="242424"/>
                </a:solidFill>
                <a:effectLst/>
                <a:latin typeface="Arial" panose="020B0604020202020204" pitchFamily="34" charset="0"/>
              </a:rPr>
              <a:t>og </a:t>
            </a:r>
            <a:r>
              <a:rPr lang="nb-NO" sz="1800" b="0" i="0" u="sng" dirty="0">
                <a:solidFill>
                  <a:srgbClr val="0563C1"/>
                </a:solidFill>
                <a:effectLst/>
                <a:latin typeface="Arial" panose="020B0604020202020204" pitchFamily="34" charset="0"/>
                <a:hlinkClick r:id="rId4"/>
              </a:rPr>
              <a:t>Åpningsmelding</a:t>
            </a:r>
            <a:r>
              <a:rPr lang="nb-NO" sz="1800" b="0" i="0" dirty="0">
                <a:solidFill>
                  <a:srgbClr val="242424"/>
                </a:solidFill>
                <a:effectLst/>
                <a:latin typeface="Arial" panose="020B0604020202020204" pitchFamily="34" charset="0"/>
              </a:rPr>
              <a:t> for svært store havområder, som nå er presentert for Stortinget. Prosessen har fått sterk kritikk for å være hastverkspreget og uforsvarlig, blant annet fra Miljødirektoratet. </a:t>
            </a:r>
            <a:r>
              <a:rPr lang="nb-NO" sz="1800" b="0" i="0" u="sng" dirty="0">
                <a:solidFill>
                  <a:srgbClr val="0563C1"/>
                </a:solidFill>
                <a:effectLst/>
                <a:latin typeface="Arial" panose="020B0604020202020204" pitchFamily="34" charset="0"/>
                <a:hlinkClick r:id="rId5"/>
              </a:rPr>
              <a:t>Her kan du lese deres høringssvar.</a:t>
            </a:r>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Torsdag 26.oktober var det høring i Energi- og miljøkomiteen om åpningsmeldingen for mineralvirksomhet på norsk kontinentalsokkel. Her var miljøorganisasjonene samlet, og veldig sterke, og gjorde det klart at moratorium eller forbud er eneste riktige vei å gå. Det samme var fagetater som NTNU, Havforskningsinstituttet og Miljødirektoratet.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Partigruppene kommer trolig til å lande sin politikk på temaet innen slutten av denne måneden, og det er derfor viktig å komme i gang og få satt møter snarest. Og partigruppene vedtar ikke dette i vakuum, de påvirkes av velgere og politikere over hele landet.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Vi håper dere har tid og mulighet til å legge ned en ekstra innsats inn i arbeidet mot åpning av mineralvirksomhet på havbunnen. De ulike fylkene har ulike strategiske punkter å jobbe opp mot, og vår fagrådgiver på gruvedrift på havbunnen kommer gjerne med innspill til hva som er lurt for akkurat dere å prioritere. Hovedsaken er alt folk og politikere må vite om at dette planlegges, at det vil bli et enormt naturinngrep i strid med all norsk forvaltningspraksis, og at det må stoppes.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Voteringen i Stortinget skjer 9.januar (sannsynligvis), komiteen skal avgi innstilling 19. desember, mens budsjettavtalen avgjøres tidligere enn dette. Begge prosessene er viktige muligheter til å stoppe åpningsprosessen for havbunnsmineralvirksomhet. Kontakten inn mot politikere bør derfor helst skje nå i november. </a:t>
            </a:r>
            <a:endParaRPr lang="nb-NO" sz="1800" b="0" i="0" dirty="0">
              <a:solidFill>
                <a:srgbClr val="242424"/>
              </a:solidFill>
              <a:effectLst/>
              <a:latin typeface="Calibri" panose="020F0502020204030204" pitchFamily="34" charset="0"/>
            </a:endParaRPr>
          </a:p>
          <a:p>
            <a:br>
              <a:rPr lang="nb-NO" dirty="0"/>
            </a:b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177538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sz="1800" b="0" i="0" dirty="0">
                <a:solidFill>
                  <a:srgbClr val="242424"/>
                </a:solidFill>
                <a:effectLst/>
                <a:latin typeface="Arial" panose="020B0604020202020204" pitchFamily="34" charset="0"/>
              </a:rPr>
              <a:t>Høyreregjeringen satte i gang åpningsprosessen for havbunnsmineraler, og havbunnsmineralloven trådte i kraft 1.juli 2019. Dagens regjering fulgte opp med </a:t>
            </a:r>
            <a:r>
              <a:rPr lang="nb-NO" sz="1800" b="0" i="0" u="sng" dirty="0" err="1">
                <a:solidFill>
                  <a:srgbClr val="0563C1"/>
                </a:solidFill>
                <a:effectLst/>
                <a:latin typeface="Arial" panose="020B0604020202020204" pitchFamily="34" charset="0"/>
                <a:hlinkClick r:id="rId3"/>
              </a:rPr>
              <a:t>Konsekvensutedningsprosess</a:t>
            </a:r>
            <a:r>
              <a:rPr lang="nb-NO" sz="1800" b="0" i="0" u="sng" dirty="0">
                <a:solidFill>
                  <a:srgbClr val="0563C1"/>
                </a:solidFill>
                <a:effectLst/>
                <a:latin typeface="Arial" panose="020B0604020202020204" pitchFamily="34" charset="0"/>
                <a:hlinkClick r:id="rId3"/>
              </a:rPr>
              <a:t> </a:t>
            </a:r>
            <a:r>
              <a:rPr lang="nb-NO" sz="1800" b="0" i="0" dirty="0">
                <a:solidFill>
                  <a:srgbClr val="242424"/>
                </a:solidFill>
                <a:effectLst/>
                <a:latin typeface="Arial" panose="020B0604020202020204" pitchFamily="34" charset="0"/>
              </a:rPr>
              <a:t>og </a:t>
            </a:r>
            <a:r>
              <a:rPr lang="nb-NO" sz="1800" b="0" i="0" u="sng" dirty="0">
                <a:solidFill>
                  <a:srgbClr val="0563C1"/>
                </a:solidFill>
                <a:effectLst/>
                <a:latin typeface="Arial" panose="020B0604020202020204" pitchFamily="34" charset="0"/>
                <a:hlinkClick r:id="rId4"/>
              </a:rPr>
              <a:t>Åpningsmelding</a:t>
            </a:r>
            <a:r>
              <a:rPr lang="nb-NO" sz="1800" b="0" i="0" dirty="0">
                <a:solidFill>
                  <a:srgbClr val="242424"/>
                </a:solidFill>
                <a:effectLst/>
                <a:latin typeface="Arial" panose="020B0604020202020204" pitchFamily="34" charset="0"/>
              </a:rPr>
              <a:t> for svært store havområder, som nå er presentert for Stortinget. Prosessen har fått sterk kritikk for å være hastverkspreget og uforsvarlig, blant annet fra Miljødirektoratet. </a:t>
            </a:r>
            <a:r>
              <a:rPr lang="nb-NO" sz="1800" b="0" i="0" u="sng" dirty="0">
                <a:solidFill>
                  <a:srgbClr val="0563C1"/>
                </a:solidFill>
                <a:effectLst/>
                <a:latin typeface="Arial" panose="020B0604020202020204" pitchFamily="34" charset="0"/>
                <a:hlinkClick r:id="rId5"/>
              </a:rPr>
              <a:t>Her kan du lese deres høringssvar.</a:t>
            </a:r>
            <a:r>
              <a:rPr lang="nb-NO" sz="1800" b="0" i="0" dirty="0">
                <a:solidFill>
                  <a:srgbClr val="242424"/>
                </a:solidFill>
                <a:effectLst/>
                <a:latin typeface="Arial" panose="020B0604020202020204" pitchFamily="34" charset="0"/>
              </a:rPr>
              <a:t> (meget godt skrevet).</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Torsdag 26.oktober var det høring i Energi- og miljøkomiteen om åpningsmeldingen for mineralvirksomhet på norsk kontinentalsokkel. Her var miljøorganisasjonene samlet, og veldig sterke, og gjorde det klart at moratorium eller forbud er eneste riktige vei å gå. Det samme var fagetater som NTNU, Havforskningsinstituttet og Miljødirektoratet.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Partigruppene kommer trolig til å lande sin politikk på temaet innen slutten av denne måneden, og det er derfor viktig å komme i gang og få satt møter snarest. Og partigruppene vedtar ikke dette i vakuum, de påvirkes av velgere og politikere over hele landet.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238894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sz="1800" b="0" i="0" dirty="0">
                <a:solidFill>
                  <a:srgbClr val="242424"/>
                </a:solidFill>
                <a:effectLst/>
                <a:latin typeface="Arial" panose="020B0604020202020204" pitchFamily="34" charset="0"/>
              </a:rPr>
              <a:t>Høyreregjeringen satte i gang åpningsprosessen for havbunnsmineraler, og havbunnsmineralloven trådte i kraft 1.juli 2019. Dagens regjering fulgte opp med </a:t>
            </a:r>
            <a:r>
              <a:rPr lang="nb-NO" sz="1800" b="0" i="0" u="sng" dirty="0" err="1">
                <a:solidFill>
                  <a:srgbClr val="0563C1"/>
                </a:solidFill>
                <a:effectLst/>
                <a:latin typeface="Arial" panose="020B0604020202020204" pitchFamily="34" charset="0"/>
                <a:hlinkClick r:id="rId3"/>
              </a:rPr>
              <a:t>Konsekvensutedningsprosess</a:t>
            </a:r>
            <a:r>
              <a:rPr lang="nb-NO" sz="1800" b="0" i="0" u="sng" dirty="0">
                <a:solidFill>
                  <a:srgbClr val="0563C1"/>
                </a:solidFill>
                <a:effectLst/>
                <a:latin typeface="Arial" panose="020B0604020202020204" pitchFamily="34" charset="0"/>
                <a:hlinkClick r:id="rId3"/>
              </a:rPr>
              <a:t> </a:t>
            </a:r>
            <a:r>
              <a:rPr lang="nb-NO" sz="1800" b="0" i="0" dirty="0">
                <a:solidFill>
                  <a:srgbClr val="242424"/>
                </a:solidFill>
                <a:effectLst/>
                <a:latin typeface="Arial" panose="020B0604020202020204" pitchFamily="34" charset="0"/>
              </a:rPr>
              <a:t>og </a:t>
            </a:r>
            <a:r>
              <a:rPr lang="nb-NO" sz="1800" b="0" i="0" u="sng" dirty="0">
                <a:solidFill>
                  <a:srgbClr val="0563C1"/>
                </a:solidFill>
                <a:effectLst/>
                <a:latin typeface="Arial" panose="020B0604020202020204" pitchFamily="34" charset="0"/>
                <a:hlinkClick r:id="rId4"/>
              </a:rPr>
              <a:t>Åpningsmelding</a:t>
            </a:r>
            <a:r>
              <a:rPr lang="nb-NO" sz="1800" b="0" i="0" dirty="0">
                <a:solidFill>
                  <a:srgbClr val="242424"/>
                </a:solidFill>
                <a:effectLst/>
                <a:latin typeface="Arial" panose="020B0604020202020204" pitchFamily="34" charset="0"/>
              </a:rPr>
              <a:t> for svært store havområder, som nå er presentert for Stortinget. Prosessen har fått sterk kritikk for å være hastverkspreget og uforsvarlig, blant annet fra Miljødirektoratet. </a:t>
            </a:r>
            <a:r>
              <a:rPr lang="nb-NO" sz="1800" b="0" i="0" u="sng" dirty="0">
                <a:solidFill>
                  <a:srgbClr val="0563C1"/>
                </a:solidFill>
                <a:effectLst/>
                <a:latin typeface="Arial" panose="020B0604020202020204" pitchFamily="34" charset="0"/>
                <a:hlinkClick r:id="rId5"/>
              </a:rPr>
              <a:t>Her kan du lese deres høringssvar.</a:t>
            </a:r>
            <a:r>
              <a:rPr lang="nb-NO" sz="1800" b="0" i="0" dirty="0">
                <a:solidFill>
                  <a:srgbClr val="242424"/>
                </a:solidFill>
                <a:effectLst/>
                <a:latin typeface="Arial" panose="020B0604020202020204" pitchFamily="34" charset="0"/>
              </a:rPr>
              <a:t> (meget godt skrevet).</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Torsdag 26.oktober var det høring i Energi- og miljøkomiteen om åpningsmeldingen for mineralvirksomhet på norsk kontinentalsokkel. Her var miljøorganisasjonene samlet, og veldig sterke, og gjorde det klart at moratorium eller forbud er eneste riktige vei å gå. Det samme var fagetater som NTNU, Havforskningsinstituttet og Miljødirektoratet.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Partigruppene kommer trolig til å lande sin politikk på temaet innen slutten av denne måneden, og det er derfor viktig å komme i gang og få satt møter snarest. Og partigruppene vedtar ikke dette i vakuum, de påvirkes av velgere og politikere over hele landet.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Vi håper dere har tid og mulighet til å legge ned en ekstra innsats inn i arbeidet mot åpning av mineralvirksomhet på havbunnen. De ulike fylkene har ulike strategiske punkter å jobbe opp mot, og vår fagrådgiver på gruvedrift på havbunnen kommer gjerne med innspill til hva som er lurt for akkurat dere å prioritere. Hovedsaken er alt folk og politikere må vite om at dette planlegges, at det vil bli et enormt naturinngrep i strid med all norsk forvaltningspraksis, og at det må stoppes.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 </a:t>
            </a:r>
            <a:endParaRPr lang="nb-NO" sz="1800" b="0" i="0" dirty="0">
              <a:solidFill>
                <a:srgbClr val="242424"/>
              </a:solidFill>
              <a:effectLst/>
              <a:latin typeface="Calibri" panose="020F0502020204030204" pitchFamily="34" charset="0"/>
            </a:endParaRPr>
          </a:p>
          <a:p>
            <a:pPr algn="l" fontAlgn="base"/>
            <a:r>
              <a:rPr lang="nb-NO" sz="1800" b="0" i="0" dirty="0">
                <a:solidFill>
                  <a:srgbClr val="242424"/>
                </a:solidFill>
                <a:effectLst/>
                <a:latin typeface="Arial" panose="020B0604020202020204" pitchFamily="34" charset="0"/>
              </a:rPr>
              <a:t>Voteringen i Stortinget skjer 9.januar, komiteen skal avgi innstilling 19. desember, mens budsjettavtalen avgjøres tidligere enn dette. Begge prosessene er viktige muligheter til å stoppe åpningsprosessen for havbunnsmineralvirksomhet. Kontakten inn mot politikere bør derfor helst skje nå i november. </a:t>
            </a:r>
            <a:endParaRPr lang="nb-NO" sz="1800" b="0" i="0" dirty="0">
              <a:solidFill>
                <a:srgbClr val="242424"/>
              </a:solidFill>
              <a:effectLst/>
              <a:latin typeface="Calibri" panose="020F0502020204030204" pitchFamily="34" charset="0"/>
            </a:endParaRPr>
          </a:p>
          <a:p>
            <a:br>
              <a:rPr lang="nb-NO" dirty="0"/>
            </a:b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63665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b="0" i="0" dirty="0">
                <a:solidFill>
                  <a:srgbClr val="242424"/>
                </a:solidFill>
                <a:effectLst/>
                <a:latin typeface="Arial" panose="020B0604020202020204" pitchFamily="34" charset="0"/>
              </a:rPr>
              <a:t>Voteringen i Stortinget skjer 9.januar, komiteen skal avgi innstilling 19. desember, mens budsjettavtalen avgjøres tidligere enn dette. Begge prosessene er viktige muligheter til å stoppe åpningsprosessen for havbunnsmineralvirksomhet. Kontakten inn mot politikere bør derfor helst skje nå i november. </a:t>
            </a: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290332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b="0" i="0" dirty="0">
                <a:solidFill>
                  <a:srgbClr val="242424"/>
                </a:solidFill>
                <a:effectLst/>
                <a:latin typeface="Arial" panose="020B0604020202020204" pitchFamily="34" charset="0"/>
              </a:rPr>
              <a:t>komiteen skal avgi innstilling 19. desember, mens budsjettavtalen avgjøres tidligere enn dette. Begge prosessene er viktige muligheter til å stoppe åpningsprosessen for havbunnsmineralvirksomhet. Kontakten inn mot politikere bør derfor helst skje nå i november. </a:t>
            </a: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322098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r>
              <a:rPr lang="nb-NO" b="0" i="0" dirty="0">
                <a:solidFill>
                  <a:srgbClr val="242424"/>
                </a:solidFill>
                <a:effectLst/>
                <a:latin typeface="Arial" panose="020B0604020202020204" pitchFamily="34" charset="0"/>
              </a:rPr>
              <a:t>Voteringen i Stortinget skjer i begynnelsen av januar, sannsynligvis 9.jan. komiteen skal avgi innstilling 19. desember, mens budsjettavtalen avgjøres tidligere enn dette. Begge prosessene er viktige muligheter til å stoppe åpningsprosessen for havbunnsmineralvirksomhet. </a:t>
            </a: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103058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Gruvedrift på havbunnen handler om at man ønsker å hente opp mineraler fra dyphavet. Det finnes tre ulike måter å gjøre dette på.  </a:t>
            </a:r>
            <a:endParaRPr lang="nb-NO" b="0" i="0" dirty="0">
              <a:solidFill>
                <a:srgbClr val="000000"/>
              </a:solidFill>
              <a:effectLst/>
              <a:latin typeface="Segoe UI" panose="020B0502040204020203" pitchFamily="34" charset="0"/>
            </a:endParaRPr>
          </a:p>
          <a:p>
            <a:pPr algn="l" rtl="0" fontAlgn="base">
              <a:buFont typeface="+mj-lt"/>
              <a:buAutoNum type="arabicPeriod"/>
            </a:pPr>
            <a:r>
              <a:rPr lang="nb-NO" sz="1800" b="0" i="0" dirty="0">
                <a:solidFill>
                  <a:srgbClr val="000000"/>
                </a:solidFill>
                <a:effectLst/>
                <a:latin typeface="Calibri" panose="020F0502020204030204" pitchFamily="34" charset="0"/>
              </a:rPr>
              <a:t>Å hente opp noduler. Noduler er små, potetlignende klumper som ligger på havbunnen. Det kan for eksempel være en haitann som havnet på havbunnen for lenge siden, og som har ligget og slått frem og tilbake, også har det festet seg mineraler til den, og til slutt har det blitt en sånn liten klump.  </a:t>
            </a: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buFont typeface="+mj-lt"/>
              <a:buAutoNum type="arabicPeriod" startAt="2"/>
            </a:pPr>
            <a:r>
              <a:rPr lang="nb-NO" sz="1800" b="0" i="0" dirty="0">
                <a:solidFill>
                  <a:srgbClr val="000000"/>
                </a:solidFill>
                <a:effectLst/>
                <a:latin typeface="Calibri" panose="020F0502020204030204" pitchFamily="34" charset="0"/>
              </a:rPr>
              <a:t> gruvedrift på manganskorper. I dyphavet så finnes det undersjøiske fjell. På utsiden av disse kan vi noen ganger finne noe som ligner litt på lava. Dette er manganskorper, og inneholder mest jern og mangan, men også en del andre grunnstoffer og mineraler. Disse skorpene dannes ved at mineraler som er oppløst I havvannet fester seg til de undersjøiske fjellene gjennom millioner av år. Det tar </a:t>
            </a:r>
            <a:r>
              <a:rPr lang="nb-NO" sz="1800" b="0" i="0" dirty="0" err="1">
                <a:solidFill>
                  <a:srgbClr val="000000"/>
                </a:solidFill>
                <a:effectLst/>
                <a:latin typeface="Calibri" panose="020F0502020204030204" pitchFamily="34" charset="0"/>
              </a:rPr>
              <a:t>ca</a:t>
            </a:r>
            <a:r>
              <a:rPr lang="nb-NO" sz="1800" b="0" i="0" dirty="0">
                <a:solidFill>
                  <a:srgbClr val="000000"/>
                </a:solidFill>
                <a:effectLst/>
                <a:latin typeface="Calibri" panose="020F0502020204030204" pitchFamily="34" charset="0"/>
              </a:rPr>
              <a:t> 1 million år før man har en skorpe på 1cm. I dyphavet har man funnet skorper på over 40cm!</a:t>
            </a:r>
          </a:p>
          <a:p>
            <a:pPr algn="l" rtl="0" fontAlgn="base">
              <a:buFont typeface="+mj-lt"/>
              <a:buAutoNum type="arabicPeriod" startAt="2"/>
            </a:pPr>
            <a:endParaRPr lang="nb-NO" sz="1800" b="0" i="0" dirty="0">
              <a:solidFill>
                <a:srgbClr val="000000"/>
              </a:solidFill>
              <a:effectLst/>
              <a:latin typeface="Calibri" panose="020F0502020204030204" pitchFamily="34" charset="0"/>
            </a:endParaRPr>
          </a:p>
          <a:p>
            <a:pPr algn="l" rtl="0" fontAlgn="base">
              <a:buFont typeface="+mj-lt"/>
              <a:buAutoNum type="arabicPeriod" startAt="3"/>
            </a:pPr>
            <a:r>
              <a:rPr lang="nb-NO" sz="1800" b="0" i="0" dirty="0">
                <a:solidFill>
                  <a:srgbClr val="000000"/>
                </a:solidFill>
                <a:effectLst/>
                <a:latin typeface="Calibri" panose="020F0502020204030204" pitchFamily="34" charset="0"/>
              </a:rPr>
              <a:t>å utvinne mineraler fra hydrotermiske skorsteiner. Gjennom sprekker I havbunnen fosser det opp kokende vann og mineraler fra magma. Dette bygger seg opp til å bli noen slags undersjøiske tårn. På hver av disse finnes det helt unike økosystemer!</a:t>
            </a: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408833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17191A"/>
                </a:solidFill>
                <a:effectLst/>
                <a:latin typeface="Merriweather Sans" pitchFamily="2" charset="0"/>
              </a:rPr>
              <a:t>Områdene som er mest aktuelle å utvinne på norsk sokkel ligger i Grønlandshavet, nær Island, Svalbard, Jan Mayen og Grønland. </a:t>
            </a:r>
            <a:r>
              <a:rPr lang="nn-NO" sz="1800" dirty="0">
                <a:effectLst/>
                <a:latin typeface="Calibri" panose="020F0502020204030204" pitchFamily="34" charset="0"/>
                <a:ea typeface="Calibri" panose="020F0502020204030204" pitchFamily="34" charset="0"/>
                <a:cs typeface="Times New Roman" panose="02020603050405020304" pitchFamily="18" charset="0"/>
              </a:rPr>
              <a:t>områda utanfor Jan Mayen, som er verna som naturreservat. Men området frå Jan Mayen og nordover mellom Svalbard og Grønland er ikkje berre rikt på mineral. Det er også her vi finn den arktiske front, eit usedvanleg produktivt område der det varme vatnet frå Atlanterhavet møter det kalde og mindre salte vatnet frå Arktis. Dette fører til ein enorm oppblomstring av plankton, som mellom anna er grunnlaget for dei rike fiskeriressursane våre.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Nordvest for Svalbard,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polhavet</a:t>
            </a:r>
            <a:r>
              <a:rPr lang="nn-NO" sz="1800" dirty="0">
                <a:effectLst/>
                <a:latin typeface="Calibri" panose="020F0502020204030204" pitchFamily="34" charset="0"/>
                <a:ea typeface="Calibri" panose="020F0502020204030204" pitchFamily="34" charset="0"/>
                <a:cs typeface="Times New Roman" panose="02020603050405020304" pitchFamily="18" charset="0"/>
              </a:rPr>
              <a:t> rundt nordpolen, ligg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Yermakplatået</a:t>
            </a:r>
            <a:r>
              <a:rPr lang="nn-NO" sz="1800" dirty="0">
                <a:effectLst/>
                <a:latin typeface="Calibri" panose="020F0502020204030204" pitchFamily="34" charset="0"/>
                <a:ea typeface="Calibri" panose="020F0502020204030204" pitchFamily="34" charset="0"/>
                <a:cs typeface="Times New Roman" panose="02020603050405020304" pitchFamily="18" charset="0"/>
              </a:rPr>
              <a:t>. Rundt dette undersjøiske platået blir det forventa å finne tjukke manganskorper med store mineralverdiar. Det du også finn i dette området er is – meir eller mindre året rundt, samt isbjørn, kvalross og sel, som slit meir enn nok som det 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Letingen som er gjort viser områder med potensiale for sulfider og skorper, og det er hydrotermale ventiler man ønsker å utvinne mineraler fra. De mest artsrike og unike områdene er ofte der det er stor geologisk aktivitet, og er de samme områdene som er mest interessant for mineralutvinning.</a:t>
            </a: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4125190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Klikk for å redigere undertittelstil i malen</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9393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211666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Tree>
    <p:extLst>
      <p:ext uri="{BB962C8B-B14F-4D97-AF65-F5344CB8AC3E}">
        <p14:creationId xmlns:p14="http://schemas.microsoft.com/office/powerpoint/2010/main" val="413238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nb-NO"/>
              <a:t>Klikk ikonet for å legge til en tabell</a:t>
            </a:r>
          </a:p>
        </p:txBody>
      </p:sp>
    </p:spTree>
    <p:extLst>
      <p:ext uri="{BB962C8B-B14F-4D97-AF65-F5344CB8AC3E}">
        <p14:creationId xmlns:p14="http://schemas.microsoft.com/office/powerpoint/2010/main" val="7018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77074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nb-NO"/>
              <a:t>Klikk på ikonet for å legge til et bilde</a:t>
            </a:r>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39538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03025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nb-NO"/>
              <a:t>Klikk for å redigere tittelstil</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2205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nb-NO"/>
              <a:t>Klikk på ikonet for å legge til et bilde</a:t>
            </a:r>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nb-NO"/>
              <a:t>Klikk for å redigere tittelstil</a:t>
            </a:r>
            <a:endParaRPr lang="en-US" dirty="0"/>
          </a:p>
        </p:txBody>
      </p:sp>
    </p:spTree>
    <p:extLst>
      <p:ext uri="{BB962C8B-B14F-4D97-AF65-F5344CB8AC3E}">
        <p14:creationId xmlns:p14="http://schemas.microsoft.com/office/powerpoint/2010/main" val="406050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nb-NO"/>
              <a:t>Klikk for å redigere tittelstil</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539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nb-NO"/>
              <a:t>Klikk for å redigere tittelstil</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nb-NO"/>
              <a:t>Klikk for å redigere tekststiler i malen</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062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04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nb-NO"/>
              <a:t>Klikk for å redigere tittelstil</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10770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2348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99884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1143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nb-NO"/>
              <a:t>Klikk på ikonet for å legge til et bilde</a:t>
            </a:r>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12349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74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57398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nb-NO"/>
              <a:t>Klikk for å redigere tittelstil</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304093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23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8177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8130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5" r:id="rId5"/>
    <p:sldLayoutId id="2147483663" r:id="rId6"/>
    <p:sldLayoutId id="2147483664" r:id="rId7"/>
    <p:sldLayoutId id="2147483666" r:id="rId8"/>
    <p:sldLayoutId id="2147483675" r:id="rId9"/>
    <p:sldLayoutId id="2147483676" r:id="rId10"/>
    <p:sldLayoutId id="2147483668" r:id="rId11"/>
    <p:sldLayoutId id="2147483677" r:id="rId12"/>
    <p:sldLayoutId id="2147483679" r:id="rId13"/>
    <p:sldLayoutId id="2147483680" r:id="rId14"/>
    <p:sldLayoutId id="2147483669"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hyperlink" Target="https://www.regjeringen.no/no/dokumenter/meld.-st.-25-20222023/id2985856/?ch=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s://www.regjeringen.no/no/dokumenter/meld.-st.-25-20222023/id2985856/?ch=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gjeringen.no/no/aktuelt/sender-kons/id2937834/"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s://www.regjeringen.no/no/dokumenter/meld.-st.-25-20222023/id2985856/?ch=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4844-C4CE-7469-C7E1-2B8B720AC0E8}"/>
              </a:ext>
            </a:extLst>
          </p:cNvPr>
          <p:cNvSpPr>
            <a:spLocks noGrp="1"/>
          </p:cNvSpPr>
          <p:nvPr>
            <p:ph type="ctrTitle"/>
          </p:nvPr>
        </p:nvSpPr>
        <p:spPr>
          <a:xfrm>
            <a:off x="5182077" y="2198927"/>
            <a:ext cx="6301916" cy="2387600"/>
          </a:xfrm>
        </p:spPr>
        <p:txBody>
          <a:bodyPr/>
          <a:lstStyle/>
          <a:p>
            <a:r>
              <a:rPr lang="nb-NO" dirty="0"/>
              <a:t>Gruvedrift på havbunnen</a:t>
            </a:r>
          </a:p>
        </p:txBody>
      </p:sp>
      <p:sp>
        <p:nvSpPr>
          <p:cNvPr id="3" name="Subtitle 2">
            <a:extLst>
              <a:ext uri="{FF2B5EF4-FFF2-40B4-BE49-F238E27FC236}">
                <a16:creationId xmlns:a16="http://schemas.microsoft.com/office/drawing/2014/main" id="{BDE79E38-FB2F-7793-1AFC-5A676A6FBA68}"/>
              </a:ext>
            </a:extLst>
          </p:cNvPr>
          <p:cNvSpPr>
            <a:spLocks noGrp="1"/>
          </p:cNvSpPr>
          <p:nvPr>
            <p:ph type="subTitle" idx="1"/>
          </p:nvPr>
        </p:nvSpPr>
        <p:spPr>
          <a:xfrm>
            <a:off x="5182077" y="4807159"/>
            <a:ext cx="6301916" cy="1655762"/>
          </a:xfrm>
        </p:spPr>
        <p:txBody>
          <a:bodyPr/>
          <a:lstStyle/>
          <a:p>
            <a:r>
              <a:rPr lang="nb-NO" dirty="0"/>
              <a:t>En innføring i høstens store miljøsak</a:t>
            </a:r>
          </a:p>
        </p:txBody>
      </p:sp>
      <p:pic>
        <p:nvPicPr>
          <p:cNvPr id="4098" name="Picture 2">
            <a:extLst>
              <a:ext uri="{FF2B5EF4-FFF2-40B4-BE49-F238E27FC236}">
                <a16:creationId xmlns:a16="http://schemas.microsoft.com/office/drawing/2014/main" id="{9B6CCDFB-402D-4B8E-6118-447A4E18F3C2}"/>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40728" r="11418"/>
          <a:stretch/>
        </p:blipFill>
        <p:spPr bwMode="auto">
          <a:xfrm>
            <a:off x="708007" y="731922"/>
            <a:ext cx="3876386" cy="539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8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45AECF3-F70A-6B61-059E-9F304DAF81D2}"/>
              </a:ext>
            </a:extLst>
          </p:cNvPr>
          <p:cNvSpPr>
            <a:spLocks noGrp="1"/>
          </p:cNvSpPr>
          <p:nvPr>
            <p:ph type="sldNum" sz="quarter" idx="12"/>
          </p:nvPr>
        </p:nvSpPr>
        <p:spPr/>
        <p:txBody>
          <a:bodyPr/>
          <a:lstStyle/>
          <a:p>
            <a:fld id="{A0269F28-EAEE-46E9-879B-415EFE472FE5}" type="slidenum">
              <a:rPr lang="nb-NO" smtClean="0"/>
              <a:pPr/>
              <a:t>10</a:t>
            </a:fld>
            <a:endParaRPr lang="nb-NO" dirty="0"/>
          </a:p>
        </p:txBody>
      </p:sp>
      <p:pic>
        <p:nvPicPr>
          <p:cNvPr id="3" name="Video mineralutvinning havbunnen">
            <a:hlinkClick r:id="" action="ppaction://media"/>
            <a:extLst>
              <a:ext uri="{FF2B5EF4-FFF2-40B4-BE49-F238E27FC236}">
                <a16:creationId xmlns:a16="http://schemas.microsoft.com/office/drawing/2014/main" id="{78A3B616-505A-276B-8DC6-C84521E13B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21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42F9970-D2E8-AF75-8DDD-FE322C72821A}"/>
              </a:ext>
            </a:extLst>
          </p:cNvPr>
          <p:cNvSpPr>
            <a:spLocks noGrp="1"/>
          </p:cNvSpPr>
          <p:nvPr>
            <p:ph type="sldNum" sz="quarter" idx="12"/>
          </p:nvPr>
        </p:nvSpPr>
        <p:spPr/>
        <p:txBody>
          <a:bodyPr/>
          <a:lstStyle/>
          <a:p>
            <a:fld id="{A0269F28-EAEE-46E9-879B-415EFE472FE5}" type="slidenum">
              <a:rPr lang="nb-NO" smtClean="0"/>
              <a:pPr/>
              <a:t>11</a:t>
            </a:fld>
            <a:endParaRPr lang="nb-NO" dirty="0"/>
          </a:p>
        </p:txBody>
      </p:sp>
      <p:sp>
        <p:nvSpPr>
          <p:cNvPr id="4" name="Plassholder for tekst 3">
            <a:extLst>
              <a:ext uri="{FF2B5EF4-FFF2-40B4-BE49-F238E27FC236}">
                <a16:creationId xmlns:a16="http://schemas.microsoft.com/office/drawing/2014/main" id="{3600C852-9412-72AD-BA42-09EFF94AFBD6}"/>
              </a:ext>
            </a:extLst>
          </p:cNvPr>
          <p:cNvSpPr>
            <a:spLocks noGrp="1"/>
          </p:cNvSpPr>
          <p:nvPr>
            <p:ph type="body" sz="quarter" idx="15"/>
          </p:nvPr>
        </p:nvSpPr>
        <p:spPr/>
        <p:txBody>
          <a:bodyPr/>
          <a:lstStyle/>
          <a:p>
            <a:pPr marL="342900" indent="-342900">
              <a:buFont typeface="Arial" panose="020B0604020202020204" pitchFamily="34" charset="0"/>
              <a:buChar char="•"/>
            </a:pPr>
            <a:r>
              <a:rPr lang="nb-NO" dirty="0"/>
              <a:t>Et stort mysterie, manglende kunnskap om 99% av områdene</a:t>
            </a:r>
          </a:p>
          <a:p>
            <a:pPr marL="342900" indent="-342900">
              <a:buFont typeface="Arial" panose="020B0604020202020204" pitchFamily="34" charset="0"/>
              <a:buChar char="•"/>
            </a:pPr>
            <a:r>
              <a:rPr lang="nb-NO" dirty="0"/>
              <a:t>Hver gang det er gjort undersøkelser er det funnet mange nye arter</a:t>
            </a:r>
          </a:p>
          <a:p>
            <a:pPr marL="342900" indent="-342900">
              <a:buFont typeface="Arial" panose="020B0604020202020204" pitchFamily="34" charset="0"/>
              <a:buChar char="•"/>
            </a:pPr>
            <a:r>
              <a:rPr lang="nb-NO" dirty="0"/>
              <a:t>Stort mulighetsrom, men også mye som kan gå veldig galt</a:t>
            </a:r>
          </a:p>
          <a:p>
            <a:pPr marL="342900" indent="-342900">
              <a:buFont typeface="Arial" panose="020B0604020202020204" pitchFamily="34" charset="0"/>
              <a:buChar char="•"/>
            </a:pPr>
            <a:endParaRPr lang="nb-NO" dirty="0"/>
          </a:p>
        </p:txBody>
      </p:sp>
      <p:sp>
        <p:nvSpPr>
          <p:cNvPr id="5" name="Tittel 4">
            <a:extLst>
              <a:ext uri="{FF2B5EF4-FFF2-40B4-BE49-F238E27FC236}">
                <a16:creationId xmlns:a16="http://schemas.microsoft.com/office/drawing/2014/main" id="{39CC831F-D095-2EA8-3A56-254BBB4DBE6F}"/>
              </a:ext>
            </a:extLst>
          </p:cNvPr>
          <p:cNvSpPr>
            <a:spLocks noGrp="1"/>
          </p:cNvSpPr>
          <p:nvPr>
            <p:ph type="title"/>
          </p:nvPr>
        </p:nvSpPr>
        <p:spPr/>
        <p:txBody>
          <a:bodyPr/>
          <a:lstStyle/>
          <a:p>
            <a:r>
              <a:rPr lang="nb-NO" dirty="0"/>
              <a:t>Dyphavet</a:t>
            </a:r>
          </a:p>
        </p:txBody>
      </p:sp>
      <p:pic>
        <p:nvPicPr>
          <p:cNvPr id="1026" name="Picture 2">
            <a:extLst>
              <a:ext uri="{FF2B5EF4-FFF2-40B4-BE49-F238E27FC236}">
                <a16:creationId xmlns:a16="http://schemas.microsoft.com/office/drawing/2014/main" id="{6E33BB27-92C0-6E75-741D-D9230F2B7D7F}"/>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0916" r="2979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6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C668D4-A305-4249-14E5-219C79A2F16F}"/>
              </a:ext>
            </a:extLst>
          </p:cNvPr>
          <p:cNvSpPr>
            <a:spLocks noGrp="1"/>
          </p:cNvSpPr>
          <p:nvPr>
            <p:ph type="title"/>
          </p:nvPr>
        </p:nvSpPr>
        <p:spPr/>
        <p:txBody>
          <a:bodyPr/>
          <a:lstStyle/>
          <a:p>
            <a:r>
              <a:rPr lang="nb-NO" dirty="0"/>
              <a:t>Konsekvensene</a:t>
            </a:r>
          </a:p>
        </p:txBody>
      </p:sp>
      <p:sp>
        <p:nvSpPr>
          <p:cNvPr id="3" name="Plassholder for lysbildenummer 2">
            <a:extLst>
              <a:ext uri="{FF2B5EF4-FFF2-40B4-BE49-F238E27FC236}">
                <a16:creationId xmlns:a16="http://schemas.microsoft.com/office/drawing/2014/main" id="{3DB40572-29E4-4F7C-A86F-BC9015BBBD26}"/>
              </a:ext>
            </a:extLst>
          </p:cNvPr>
          <p:cNvSpPr>
            <a:spLocks noGrp="1"/>
          </p:cNvSpPr>
          <p:nvPr>
            <p:ph type="sldNum" sz="quarter" idx="12"/>
          </p:nvPr>
        </p:nvSpPr>
        <p:spPr/>
        <p:txBody>
          <a:bodyPr/>
          <a:lstStyle/>
          <a:p>
            <a:fld id="{A0269F28-EAEE-46E9-879B-415EFE472FE5}" type="slidenum">
              <a:rPr lang="nb-NO" smtClean="0"/>
              <a:pPr/>
              <a:t>12</a:t>
            </a:fld>
            <a:endParaRPr lang="nb-NO" dirty="0"/>
          </a:p>
        </p:txBody>
      </p:sp>
      <p:sp>
        <p:nvSpPr>
          <p:cNvPr id="5" name="Plassholder for tekst 4">
            <a:extLst>
              <a:ext uri="{FF2B5EF4-FFF2-40B4-BE49-F238E27FC236}">
                <a16:creationId xmlns:a16="http://schemas.microsoft.com/office/drawing/2014/main" id="{9091BEB4-974C-0D98-F278-7B7253C2BE0C}"/>
              </a:ext>
            </a:extLst>
          </p:cNvPr>
          <p:cNvSpPr>
            <a:spLocks noGrp="1"/>
          </p:cNvSpPr>
          <p:nvPr>
            <p:ph type="body" sz="quarter" idx="15"/>
          </p:nvPr>
        </p:nvSpPr>
        <p:spPr/>
        <p:txBody>
          <a:bodyPr/>
          <a:lstStyle/>
          <a:p>
            <a:r>
              <a:rPr lang="nb-NO" dirty="0"/>
              <a:t>Verdens siste virkelige villmark</a:t>
            </a:r>
          </a:p>
          <a:p>
            <a:r>
              <a:rPr lang="nb-NO" dirty="0"/>
              <a:t>Sakte prosesser, forutsigbare miljøer</a:t>
            </a:r>
          </a:p>
          <a:p>
            <a:r>
              <a:rPr lang="nb-NO" dirty="0"/>
              <a:t>Lyd og lysforurensing i tillegg til spredning av slam og støv.</a:t>
            </a:r>
          </a:p>
          <a:p>
            <a:r>
              <a:rPr lang="nb-NO" dirty="0"/>
              <a:t>Nøkkelarter?</a:t>
            </a:r>
          </a:p>
          <a:p>
            <a:endParaRPr lang="nb-NO" dirty="0"/>
          </a:p>
        </p:txBody>
      </p:sp>
      <p:pic>
        <p:nvPicPr>
          <p:cNvPr id="2050" name="Picture 2">
            <a:extLst>
              <a:ext uri="{FF2B5EF4-FFF2-40B4-BE49-F238E27FC236}">
                <a16:creationId xmlns:a16="http://schemas.microsoft.com/office/drawing/2014/main" id="{F5A3EBFB-41C1-7991-5C17-8FD7176770F2}"/>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1384" r="213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3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052E01-E6E5-C21A-FE74-0C11C64D0759}"/>
              </a:ext>
            </a:extLst>
          </p:cNvPr>
          <p:cNvSpPr>
            <a:spLocks noGrp="1"/>
          </p:cNvSpPr>
          <p:nvPr>
            <p:ph type="title"/>
          </p:nvPr>
        </p:nvSpPr>
        <p:spPr/>
        <p:txBody>
          <a:bodyPr/>
          <a:lstStyle/>
          <a:p>
            <a:r>
              <a:rPr lang="nb-NO" dirty="0"/>
              <a:t>Juridiske aspekter og Norges internasjonale omdømme</a:t>
            </a:r>
          </a:p>
        </p:txBody>
      </p:sp>
      <p:sp>
        <p:nvSpPr>
          <p:cNvPr id="3" name="Plassholder for lysbildenummer 2">
            <a:extLst>
              <a:ext uri="{FF2B5EF4-FFF2-40B4-BE49-F238E27FC236}">
                <a16:creationId xmlns:a16="http://schemas.microsoft.com/office/drawing/2014/main" id="{80AB4632-41B2-6D48-2300-FC05D87D79F3}"/>
              </a:ext>
            </a:extLst>
          </p:cNvPr>
          <p:cNvSpPr>
            <a:spLocks noGrp="1"/>
          </p:cNvSpPr>
          <p:nvPr>
            <p:ph type="sldNum" sz="quarter" idx="12"/>
          </p:nvPr>
        </p:nvSpPr>
        <p:spPr/>
        <p:txBody>
          <a:bodyPr/>
          <a:lstStyle/>
          <a:p>
            <a:fld id="{A0269F28-EAEE-46E9-879B-415EFE472FE5}" type="slidenum">
              <a:rPr lang="nb-NO" smtClean="0"/>
              <a:pPr/>
              <a:t>13</a:t>
            </a:fld>
            <a:endParaRPr lang="nb-NO" dirty="0"/>
          </a:p>
        </p:txBody>
      </p:sp>
      <p:sp>
        <p:nvSpPr>
          <p:cNvPr id="4" name="Plassholder for tekst 3">
            <a:extLst>
              <a:ext uri="{FF2B5EF4-FFF2-40B4-BE49-F238E27FC236}">
                <a16:creationId xmlns:a16="http://schemas.microsoft.com/office/drawing/2014/main" id="{00128791-1F6E-713B-AEC0-D60BB564F749}"/>
              </a:ext>
            </a:extLst>
          </p:cNvPr>
          <p:cNvSpPr>
            <a:spLocks noGrp="1"/>
          </p:cNvSpPr>
          <p:nvPr>
            <p:ph type="body" sz="quarter" idx="13"/>
          </p:nvPr>
        </p:nvSpPr>
        <p:spPr/>
        <p:txBody>
          <a:bodyPr/>
          <a:lstStyle/>
          <a:p>
            <a:r>
              <a:rPr lang="nb-NO" dirty="0"/>
              <a:t>Svalbardtraktaten</a:t>
            </a:r>
          </a:p>
        </p:txBody>
      </p:sp>
      <p:sp>
        <p:nvSpPr>
          <p:cNvPr id="5" name="Plassholder for tekst 4">
            <a:extLst>
              <a:ext uri="{FF2B5EF4-FFF2-40B4-BE49-F238E27FC236}">
                <a16:creationId xmlns:a16="http://schemas.microsoft.com/office/drawing/2014/main" id="{2369B87D-D158-F002-A01D-7CB8D530E4DC}"/>
              </a:ext>
            </a:extLst>
          </p:cNvPr>
          <p:cNvSpPr>
            <a:spLocks noGrp="1"/>
          </p:cNvSpPr>
          <p:nvPr>
            <p:ph type="body" sz="quarter" idx="14"/>
          </p:nvPr>
        </p:nvSpPr>
        <p:spPr/>
        <p:txBody>
          <a:bodyPr/>
          <a:lstStyle/>
          <a:p>
            <a:r>
              <a:rPr lang="nb-NO" dirty="0" err="1"/>
              <a:t>Espoo</a:t>
            </a:r>
            <a:r>
              <a:rPr lang="nb-NO" dirty="0"/>
              <a:t>-konvensjonen</a:t>
            </a:r>
          </a:p>
          <a:p>
            <a:endParaRPr lang="nb-NO" dirty="0"/>
          </a:p>
        </p:txBody>
      </p:sp>
      <p:sp>
        <p:nvSpPr>
          <p:cNvPr id="6" name="Plassholder for tekst 5">
            <a:extLst>
              <a:ext uri="{FF2B5EF4-FFF2-40B4-BE49-F238E27FC236}">
                <a16:creationId xmlns:a16="http://schemas.microsoft.com/office/drawing/2014/main" id="{84016A23-A084-66EC-81C7-D587F30EB1CB}"/>
              </a:ext>
            </a:extLst>
          </p:cNvPr>
          <p:cNvSpPr>
            <a:spLocks noGrp="1"/>
          </p:cNvSpPr>
          <p:nvPr>
            <p:ph type="body" sz="quarter" idx="15"/>
          </p:nvPr>
        </p:nvSpPr>
        <p:spPr/>
        <p:txBody>
          <a:bodyPr/>
          <a:lstStyle/>
          <a:p>
            <a:endParaRPr lang="nb-NO" dirty="0"/>
          </a:p>
        </p:txBody>
      </p:sp>
      <p:sp>
        <p:nvSpPr>
          <p:cNvPr id="7" name="Plassholder for tekst 6">
            <a:extLst>
              <a:ext uri="{FF2B5EF4-FFF2-40B4-BE49-F238E27FC236}">
                <a16:creationId xmlns:a16="http://schemas.microsoft.com/office/drawing/2014/main" id="{B0D91C49-53F6-3572-9E5F-215B29542896}"/>
              </a:ext>
            </a:extLst>
          </p:cNvPr>
          <p:cNvSpPr>
            <a:spLocks noGrp="1"/>
          </p:cNvSpPr>
          <p:nvPr>
            <p:ph type="body" sz="quarter" idx="16"/>
          </p:nvPr>
        </p:nvSpPr>
        <p:spPr/>
        <p:txBody>
          <a:bodyPr/>
          <a:lstStyle/>
          <a:p>
            <a:endParaRPr lang="nb-NO" dirty="0"/>
          </a:p>
        </p:txBody>
      </p:sp>
      <p:sp>
        <p:nvSpPr>
          <p:cNvPr id="8" name="Plassholder for tekst 7">
            <a:extLst>
              <a:ext uri="{FF2B5EF4-FFF2-40B4-BE49-F238E27FC236}">
                <a16:creationId xmlns:a16="http://schemas.microsoft.com/office/drawing/2014/main" id="{E8C942DB-6A88-27E6-C86E-E87B754C47C6}"/>
              </a:ext>
            </a:extLst>
          </p:cNvPr>
          <p:cNvSpPr>
            <a:spLocks noGrp="1"/>
          </p:cNvSpPr>
          <p:nvPr>
            <p:ph type="body" sz="quarter" idx="17"/>
          </p:nvPr>
        </p:nvSpPr>
        <p:spPr/>
        <p:txBody>
          <a:bodyPr/>
          <a:lstStyle/>
          <a:p>
            <a:r>
              <a:rPr lang="nb-NO" dirty="0"/>
              <a:t>24 land ber om moratorium</a:t>
            </a:r>
          </a:p>
        </p:txBody>
      </p:sp>
      <p:sp>
        <p:nvSpPr>
          <p:cNvPr id="9" name="Plassholder for tekst 8">
            <a:extLst>
              <a:ext uri="{FF2B5EF4-FFF2-40B4-BE49-F238E27FC236}">
                <a16:creationId xmlns:a16="http://schemas.microsoft.com/office/drawing/2014/main" id="{2B4F7F92-BF30-30E1-1A5C-CD2587D7C1FA}"/>
              </a:ext>
            </a:extLst>
          </p:cNvPr>
          <p:cNvSpPr>
            <a:spLocks noGrp="1"/>
          </p:cNvSpPr>
          <p:nvPr>
            <p:ph type="body" sz="quarter" idx="18"/>
          </p:nvPr>
        </p:nvSpPr>
        <p:spPr/>
        <p:txBody>
          <a:bodyPr/>
          <a:lstStyle/>
          <a:p>
            <a:r>
              <a:rPr lang="nb-NO" dirty="0"/>
              <a:t>ISA (Havbunnsmyndigheten) har enda ikke laget rammeverk</a:t>
            </a:r>
          </a:p>
        </p:txBody>
      </p:sp>
      <p:pic>
        <p:nvPicPr>
          <p:cNvPr id="10" name="Bilde 9" descr="Et bilde som inneholder korallrev, virvelløse sjødyr, Organisme, virvelløse dyr&#10;&#10;Automatisk generert beskrivelse">
            <a:extLst>
              <a:ext uri="{FF2B5EF4-FFF2-40B4-BE49-F238E27FC236}">
                <a16:creationId xmlns:a16="http://schemas.microsoft.com/office/drawing/2014/main" id="{399BD3EF-0FE7-9DB9-D57D-104E722EE896}"/>
              </a:ext>
            </a:extLst>
          </p:cNvPr>
          <p:cNvPicPr>
            <a:picLocks noChangeAspect="1"/>
          </p:cNvPicPr>
          <p:nvPr/>
        </p:nvPicPr>
        <p:blipFill rotWithShape="1">
          <a:blip r:embed="rId3"/>
          <a:srcRect t="10724" b="25303"/>
          <a:stretch/>
        </p:blipFill>
        <p:spPr>
          <a:xfrm>
            <a:off x="4402082" y="2379830"/>
            <a:ext cx="3419920" cy="1827697"/>
          </a:xfrm>
          <a:prstGeom prst="rect">
            <a:avLst/>
          </a:prstGeom>
        </p:spPr>
      </p:pic>
      <p:pic>
        <p:nvPicPr>
          <p:cNvPr id="3074" name="Picture 2">
            <a:extLst>
              <a:ext uri="{FF2B5EF4-FFF2-40B4-BE49-F238E27FC236}">
                <a16:creationId xmlns:a16="http://schemas.microsoft.com/office/drawing/2014/main" id="{E02332A5-7522-263E-CBE2-7FFF53A6EA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7" t="4091" r="3167" b="16120"/>
          <a:stretch/>
        </p:blipFill>
        <p:spPr bwMode="auto">
          <a:xfrm>
            <a:off x="4311845" y="4387308"/>
            <a:ext cx="3510158" cy="184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6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24F4C06F-BB69-15A7-CC22-501ABA586307}"/>
              </a:ext>
            </a:extLst>
          </p:cNvPr>
          <p:cNvSpPr>
            <a:spLocks noGrp="1"/>
          </p:cNvSpPr>
          <p:nvPr>
            <p:ph type="sldNum" sz="quarter" idx="12"/>
          </p:nvPr>
        </p:nvSpPr>
        <p:spPr/>
        <p:txBody>
          <a:bodyPr/>
          <a:lstStyle/>
          <a:p>
            <a:fld id="{A0269F28-EAEE-46E9-879B-415EFE472FE5}" type="slidenum">
              <a:rPr lang="nb-NO" smtClean="0"/>
              <a:pPr/>
              <a:t>14</a:t>
            </a:fld>
            <a:endParaRPr lang="nb-NO" dirty="0"/>
          </a:p>
        </p:txBody>
      </p:sp>
      <p:sp>
        <p:nvSpPr>
          <p:cNvPr id="4" name="Plassholder for tekst 3">
            <a:extLst>
              <a:ext uri="{FF2B5EF4-FFF2-40B4-BE49-F238E27FC236}">
                <a16:creationId xmlns:a16="http://schemas.microsoft.com/office/drawing/2014/main" id="{AE00EA18-F1DB-CE9F-7EC5-12C21822F9B8}"/>
              </a:ext>
            </a:extLst>
          </p:cNvPr>
          <p:cNvSpPr>
            <a:spLocks noGrp="1"/>
          </p:cNvSpPr>
          <p:nvPr>
            <p:ph type="body" sz="quarter" idx="15"/>
          </p:nvPr>
        </p:nvSpPr>
        <p:spPr>
          <a:xfrm>
            <a:off x="6853051" y="1844822"/>
            <a:ext cx="4630941" cy="2837655"/>
          </a:xfrm>
        </p:spPr>
        <p:txBody>
          <a:bodyPr vert="horz" lIns="0" tIns="0" rIns="0" bIns="0" rtlCol="0" anchor="t">
            <a:noAutofit/>
          </a:bodyPr>
          <a:lstStyle/>
          <a:p>
            <a:pPr marL="342900" indent="-342900">
              <a:buFont typeface="Arial" panose="020B0604020202020204" pitchFamily="34" charset="0"/>
              <a:buChar char="•"/>
            </a:pPr>
            <a:r>
              <a:rPr lang="nb-NO" dirty="0"/>
              <a:t>Flere store selskaper, både nasjonale og internasjonale har tatt standpunkt mot havbunnsmineraler</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24 land har gått inn for moratorium eller forbud</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EU kommisjonen og 119 EU parlamentarikere har uttrykt bekymring.</a:t>
            </a:r>
          </a:p>
        </p:txBody>
      </p:sp>
      <p:pic>
        <p:nvPicPr>
          <p:cNvPr id="3076" name="Picture 4">
            <a:extLst>
              <a:ext uri="{FF2B5EF4-FFF2-40B4-BE49-F238E27FC236}">
                <a16:creationId xmlns:a16="http://schemas.microsoft.com/office/drawing/2014/main" id="{AFFB1EFE-D20C-75D4-A278-21BB98B5EB09}"/>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417" r="204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8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1705FBE-05C4-EAD1-A708-82612445D4AC}"/>
              </a:ext>
            </a:extLst>
          </p:cNvPr>
          <p:cNvSpPr>
            <a:spLocks noGrp="1"/>
          </p:cNvSpPr>
          <p:nvPr>
            <p:ph type="sldNum" sz="quarter" idx="12"/>
          </p:nvPr>
        </p:nvSpPr>
        <p:spPr/>
        <p:txBody>
          <a:bodyPr/>
          <a:lstStyle/>
          <a:p>
            <a:fld id="{A0269F28-EAEE-46E9-879B-415EFE472FE5}" type="slidenum">
              <a:rPr lang="nb-NO" smtClean="0"/>
              <a:pPr/>
              <a:t>15</a:t>
            </a:fld>
            <a:endParaRPr lang="nb-NO" dirty="0"/>
          </a:p>
        </p:txBody>
      </p:sp>
      <p:sp>
        <p:nvSpPr>
          <p:cNvPr id="4" name="Tittel 3">
            <a:extLst>
              <a:ext uri="{FF2B5EF4-FFF2-40B4-BE49-F238E27FC236}">
                <a16:creationId xmlns:a16="http://schemas.microsoft.com/office/drawing/2014/main" id="{CF907497-58C1-DB19-AAE3-31C77A77E477}"/>
              </a:ext>
            </a:extLst>
          </p:cNvPr>
          <p:cNvSpPr>
            <a:spLocks noGrp="1"/>
          </p:cNvSpPr>
          <p:nvPr>
            <p:ph type="title"/>
          </p:nvPr>
        </p:nvSpPr>
        <p:spPr>
          <a:xfrm>
            <a:off x="605075" y="1498733"/>
            <a:ext cx="5651347" cy="1228426"/>
          </a:xfrm>
        </p:spPr>
        <p:txBody>
          <a:bodyPr/>
          <a:lstStyle/>
          <a:p>
            <a:r>
              <a:rPr lang="nb-NO" sz="4400"/>
              <a:t>Argumentene for havbunnsmineraler</a:t>
            </a:r>
            <a:endParaRPr lang="nb-NO" sz="4400" dirty="0"/>
          </a:p>
        </p:txBody>
      </p:sp>
      <p:sp>
        <p:nvSpPr>
          <p:cNvPr id="5" name="Plassholder for tekst 4">
            <a:extLst>
              <a:ext uri="{FF2B5EF4-FFF2-40B4-BE49-F238E27FC236}">
                <a16:creationId xmlns:a16="http://schemas.microsoft.com/office/drawing/2014/main" id="{2465285B-F58D-0F55-0433-AC713D6D3B1C}"/>
              </a:ext>
            </a:extLst>
          </p:cNvPr>
          <p:cNvSpPr>
            <a:spLocks noGrp="1"/>
          </p:cNvSpPr>
          <p:nvPr>
            <p:ph type="body" sz="quarter" idx="15"/>
          </p:nvPr>
        </p:nvSpPr>
        <p:spPr>
          <a:xfrm>
            <a:off x="653202" y="3128191"/>
            <a:ext cx="4881325" cy="2837656"/>
          </a:xfrm>
        </p:spPr>
        <p:txBody>
          <a:bodyPr/>
          <a:lstStyle/>
          <a:p>
            <a:r>
              <a:rPr lang="en-US" sz="2400"/>
              <a:t>"Vi trenger mineraler til det grønne skiftet“</a:t>
            </a:r>
          </a:p>
          <a:p>
            <a:r>
              <a:rPr lang="en-US" sz="2400"/>
              <a:t>“Det finnes stor økonomisk lønnsomhet“</a:t>
            </a:r>
          </a:p>
          <a:p>
            <a:r>
              <a:rPr lang="en-US" sz="2400">
                <a:ea typeface="Calibri"/>
                <a:cs typeface="Calibri"/>
              </a:rPr>
              <a:t>"Vi trenger hjelp av næringslivet for å hente inn kunnskap"</a:t>
            </a:r>
            <a:endParaRPr lang="nb-NO" sz="2400" dirty="0"/>
          </a:p>
        </p:txBody>
      </p:sp>
      <p:pic>
        <p:nvPicPr>
          <p:cNvPr id="1032" name="Picture 8">
            <a:extLst>
              <a:ext uri="{FF2B5EF4-FFF2-40B4-BE49-F238E27FC236}">
                <a16:creationId xmlns:a16="http://schemas.microsoft.com/office/drawing/2014/main" id="{4E68F8CE-08CA-2B56-772E-C6D195C7C6AD}"/>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325" r="203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39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99B4C320-ACEA-C45F-CD4B-F03BFB09313A}"/>
              </a:ext>
            </a:extLst>
          </p:cNvPr>
          <p:cNvSpPr>
            <a:spLocks noGrp="1"/>
          </p:cNvSpPr>
          <p:nvPr>
            <p:ph type="sldNum" sz="quarter" idx="12"/>
          </p:nvPr>
        </p:nvSpPr>
        <p:spPr/>
        <p:txBody>
          <a:bodyPr/>
          <a:lstStyle/>
          <a:p>
            <a:fld id="{A0269F28-EAEE-46E9-879B-415EFE472FE5}" type="slidenum">
              <a:rPr lang="nb-NO" smtClean="0"/>
              <a:pPr/>
              <a:t>16</a:t>
            </a:fld>
            <a:endParaRPr lang="nb-NO" dirty="0"/>
          </a:p>
        </p:txBody>
      </p:sp>
      <p:sp>
        <p:nvSpPr>
          <p:cNvPr id="4" name="Plassholder for tekst 3">
            <a:extLst>
              <a:ext uri="{FF2B5EF4-FFF2-40B4-BE49-F238E27FC236}">
                <a16:creationId xmlns:a16="http://schemas.microsoft.com/office/drawing/2014/main" id="{683361D6-F37E-FA87-69B1-3D74EF21C31D}"/>
              </a:ext>
            </a:extLst>
          </p:cNvPr>
          <p:cNvSpPr>
            <a:spLocks noGrp="1"/>
          </p:cNvSpPr>
          <p:nvPr>
            <p:ph type="body" sz="quarter" idx="15"/>
          </p:nvPr>
        </p:nvSpPr>
        <p:spPr/>
        <p:txBody>
          <a:bodyPr/>
          <a:lstStyle/>
          <a:p>
            <a:pPr marL="342900" indent="-342900">
              <a:buFont typeface="Arial" panose="020B0604020202020204" pitchFamily="34" charset="0"/>
              <a:buChar char="•"/>
            </a:pPr>
            <a:r>
              <a:rPr lang="nb-NO" sz="2000" dirty="0">
                <a:solidFill>
                  <a:srgbClr val="17191A"/>
                </a:solidFill>
                <a:effectLst/>
                <a:latin typeface="+mj-lt"/>
              </a:rPr>
              <a:t>Kunnskapsgrunnlaget holder ikke mål.</a:t>
            </a:r>
            <a:endParaRPr lang="nb-NO" sz="2000" dirty="0">
              <a:solidFill>
                <a:srgbClr val="17191A"/>
              </a:solidFill>
              <a:latin typeface="+mj-lt"/>
            </a:endParaRPr>
          </a:p>
          <a:p>
            <a:pPr marL="342900" indent="-342900">
              <a:buFont typeface="Arial" panose="020B0604020202020204" pitchFamily="34" charset="0"/>
              <a:buChar char="•"/>
            </a:pPr>
            <a:r>
              <a:rPr lang="nb-NO" sz="2000" dirty="0">
                <a:solidFill>
                  <a:srgbClr val="17191A"/>
                </a:solidFill>
                <a:effectLst/>
                <a:latin typeface="+mj-lt"/>
              </a:rPr>
              <a:t>Gruvedrift på havbunnen skaper ikke grønne arbeidsplasser, og er ikke nødvendig for det grønne skiftet</a:t>
            </a:r>
            <a:r>
              <a:rPr lang="nb-NO" sz="2000" dirty="0">
                <a:solidFill>
                  <a:srgbClr val="17191A"/>
                </a:solidFill>
                <a:latin typeface="+mj-lt"/>
              </a:rPr>
              <a:t>.</a:t>
            </a:r>
          </a:p>
          <a:p>
            <a:pPr marL="342900" indent="-342900">
              <a:buFont typeface="Arial" panose="020B0604020202020204" pitchFamily="34" charset="0"/>
              <a:buChar char="•"/>
            </a:pPr>
            <a:r>
              <a:rPr lang="nb-NO" sz="2000" dirty="0">
                <a:solidFill>
                  <a:srgbClr val="17191A"/>
                </a:solidFill>
                <a:effectLst/>
                <a:latin typeface="+mj-lt"/>
              </a:rPr>
              <a:t>Norge risikerer sitt omdømme internasjonalt og potensielt også søksmål</a:t>
            </a:r>
            <a:endParaRPr lang="nb-NO" sz="2000" dirty="0">
              <a:solidFill>
                <a:srgbClr val="17191A"/>
              </a:solidFill>
              <a:latin typeface="+mj-lt"/>
            </a:endParaRPr>
          </a:p>
          <a:p>
            <a:pPr marL="342900" indent="-342900">
              <a:buFont typeface="Arial" panose="020B0604020202020204" pitchFamily="34" charset="0"/>
              <a:buChar char="•"/>
            </a:pPr>
            <a:endParaRPr lang="nb-NO" sz="2000" dirty="0">
              <a:solidFill>
                <a:srgbClr val="17191A"/>
              </a:solidFill>
              <a:latin typeface="+mj-lt"/>
            </a:endParaRPr>
          </a:p>
          <a:p>
            <a:pPr marL="342900" indent="-342900">
              <a:buFont typeface="Arial" panose="020B0604020202020204" pitchFamily="34" charset="0"/>
              <a:buChar char="•"/>
            </a:pPr>
            <a:endParaRPr lang="nb-NO" sz="2000" dirty="0">
              <a:solidFill>
                <a:srgbClr val="17191A"/>
              </a:solidFill>
              <a:latin typeface="+mj-lt"/>
            </a:endParaRPr>
          </a:p>
          <a:p>
            <a:endParaRPr lang="nb-NO" b="0" i="0" dirty="0">
              <a:solidFill>
                <a:srgbClr val="17191A"/>
              </a:solidFill>
              <a:effectLst/>
              <a:latin typeface="Merriweather Sans" pitchFamily="2" charset="0"/>
            </a:endParaRPr>
          </a:p>
          <a:p>
            <a:endParaRPr lang="nb-NO" dirty="0"/>
          </a:p>
        </p:txBody>
      </p:sp>
      <p:sp>
        <p:nvSpPr>
          <p:cNvPr id="5" name="Tittel 4">
            <a:extLst>
              <a:ext uri="{FF2B5EF4-FFF2-40B4-BE49-F238E27FC236}">
                <a16:creationId xmlns:a16="http://schemas.microsoft.com/office/drawing/2014/main" id="{A15657E1-193A-D02B-02ED-58CFE20DDF36}"/>
              </a:ext>
            </a:extLst>
          </p:cNvPr>
          <p:cNvSpPr>
            <a:spLocks noGrp="1"/>
          </p:cNvSpPr>
          <p:nvPr>
            <p:ph type="title"/>
          </p:nvPr>
        </p:nvSpPr>
        <p:spPr/>
        <p:txBody>
          <a:bodyPr/>
          <a:lstStyle/>
          <a:p>
            <a:r>
              <a:rPr lang="nb-NO" dirty="0"/>
              <a:t>Våre beste argumenter mot</a:t>
            </a:r>
          </a:p>
        </p:txBody>
      </p:sp>
      <p:pic>
        <p:nvPicPr>
          <p:cNvPr id="2052" name="Picture 4">
            <a:extLst>
              <a:ext uri="{FF2B5EF4-FFF2-40B4-BE49-F238E27FC236}">
                <a16:creationId xmlns:a16="http://schemas.microsoft.com/office/drawing/2014/main" id="{7264331C-C96C-F784-B010-42918F7DC6A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8359" r="31121"/>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759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E1E42-05D5-A006-48FA-D4380C26F083}"/>
              </a:ext>
            </a:extLst>
          </p:cNvPr>
          <p:cNvSpPr>
            <a:spLocks noGrp="1"/>
          </p:cNvSpPr>
          <p:nvPr>
            <p:ph type="title"/>
          </p:nvPr>
        </p:nvSpPr>
        <p:spPr/>
        <p:txBody>
          <a:bodyPr/>
          <a:lstStyle/>
          <a:p>
            <a:r>
              <a:rPr lang="nb-NO" sz="4000" dirty="0">
                <a:cs typeface="Arial"/>
              </a:rPr>
              <a:t>Miljødirektoratets høringssvar</a:t>
            </a:r>
            <a:endParaRPr lang="nb-NO" sz="4000" dirty="0"/>
          </a:p>
        </p:txBody>
      </p:sp>
      <p:sp>
        <p:nvSpPr>
          <p:cNvPr id="3" name="Plassholder for lysbildenummer 2">
            <a:extLst>
              <a:ext uri="{FF2B5EF4-FFF2-40B4-BE49-F238E27FC236}">
                <a16:creationId xmlns:a16="http://schemas.microsoft.com/office/drawing/2014/main" id="{0D49B0E3-72A1-A020-2502-A94F67943728}"/>
              </a:ext>
            </a:extLst>
          </p:cNvPr>
          <p:cNvSpPr>
            <a:spLocks noGrp="1"/>
          </p:cNvSpPr>
          <p:nvPr>
            <p:ph type="sldNum" sz="quarter" idx="12"/>
          </p:nvPr>
        </p:nvSpPr>
        <p:spPr/>
        <p:txBody>
          <a:bodyPr/>
          <a:lstStyle/>
          <a:p>
            <a:fld id="{A0269F28-EAEE-46E9-879B-415EFE472FE5}" type="slidenum">
              <a:rPr lang="nb-NO" smtClean="0"/>
              <a:pPr/>
              <a:t>17</a:t>
            </a:fld>
            <a:endParaRPr lang="nb-NO" dirty="0"/>
          </a:p>
        </p:txBody>
      </p:sp>
      <p:sp>
        <p:nvSpPr>
          <p:cNvPr id="5" name="Plassholder for tekst 4">
            <a:extLst>
              <a:ext uri="{FF2B5EF4-FFF2-40B4-BE49-F238E27FC236}">
                <a16:creationId xmlns:a16="http://schemas.microsoft.com/office/drawing/2014/main" id="{44C0FE78-5F34-C239-151A-77AB967112B3}"/>
              </a:ext>
            </a:extLst>
          </p:cNvPr>
          <p:cNvSpPr>
            <a:spLocks noGrp="1"/>
          </p:cNvSpPr>
          <p:nvPr>
            <p:ph type="body" sz="quarter" idx="15"/>
          </p:nvPr>
        </p:nvSpPr>
        <p:spPr/>
        <p:txBody>
          <a:bodyPr vert="horz" lIns="0" tIns="0" rIns="0" bIns="0" rtlCol="0" anchor="t">
            <a:noAutofit/>
          </a:bodyPr>
          <a:lstStyle/>
          <a:p>
            <a:pPr marL="228600" indent="-228600"/>
            <a:r>
              <a:rPr lang="nb-NO" dirty="0">
                <a:cs typeface="Arial"/>
              </a:rPr>
              <a:t>Sjeldent så strengt og tydelig innspill fra Miljødirektoratet</a:t>
            </a:r>
          </a:p>
          <a:p>
            <a:pPr marL="228600" indent="-228600"/>
            <a:r>
              <a:rPr lang="nb-NO" noProof="1">
                <a:cs typeface="Arial"/>
              </a:rPr>
              <a:t>Ikke</a:t>
            </a:r>
            <a:r>
              <a:rPr lang="nb-NO" dirty="0">
                <a:cs typeface="Arial"/>
              </a:rPr>
              <a:t> part i konsekvensutredningen</a:t>
            </a:r>
          </a:p>
          <a:p>
            <a:pPr marL="228600" indent="-228600"/>
            <a:r>
              <a:rPr lang="nb-NO" dirty="0">
                <a:cs typeface="Arial"/>
              </a:rPr>
              <a:t>Verken juridisk eller faglig grunnlag for </a:t>
            </a:r>
            <a:r>
              <a:rPr lang="nb-NO" err="1">
                <a:cs typeface="Arial"/>
              </a:rPr>
              <a:t>opning</a:t>
            </a:r>
            <a:endParaRPr lang="nb-NO" dirty="0" err="1">
              <a:cs typeface="Arial"/>
            </a:endParaRPr>
          </a:p>
          <a:p>
            <a:pPr marL="228600" indent="-228600"/>
            <a:endParaRPr lang="nb-NO" dirty="0">
              <a:cs typeface="Arial"/>
            </a:endParaRPr>
          </a:p>
        </p:txBody>
      </p:sp>
      <p:pic>
        <p:nvPicPr>
          <p:cNvPr id="10" name="Plassholder for bilde 9" descr="Et bilde som inneholder pattedyr, vannpattedyr, vann, Havpattedyr&#10;&#10;Automatisk generert beskrivelse">
            <a:extLst>
              <a:ext uri="{FF2B5EF4-FFF2-40B4-BE49-F238E27FC236}">
                <a16:creationId xmlns:a16="http://schemas.microsoft.com/office/drawing/2014/main" id="{C210A7C4-6EB5-9C04-F139-5449EBFB72FC}"/>
              </a:ext>
            </a:extLst>
          </p:cNvPr>
          <p:cNvPicPr>
            <a:picLocks noGrp="1" noChangeAspect="1"/>
          </p:cNvPicPr>
          <p:nvPr>
            <p:ph type="pic" sz="quarter" idx="14"/>
          </p:nvPr>
        </p:nvPicPr>
        <p:blipFill rotWithShape="1">
          <a:blip r:embed="rId2"/>
          <a:srcRect l="14260" r="28342"/>
          <a:stretch/>
        </p:blipFill>
        <p:spPr>
          <a:xfrm>
            <a:off x="732727" y="732716"/>
            <a:ext cx="4640349" cy="5385423"/>
          </a:xfrm>
        </p:spPr>
      </p:pic>
    </p:spTree>
    <p:extLst>
      <p:ext uri="{BB962C8B-B14F-4D97-AF65-F5344CB8AC3E}">
        <p14:creationId xmlns:p14="http://schemas.microsoft.com/office/powerpoint/2010/main" val="162414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C07098-8300-647F-E9D8-8597E8A0A8E6}"/>
              </a:ext>
            </a:extLst>
          </p:cNvPr>
          <p:cNvSpPr>
            <a:spLocks noGrp="1"/>
          </p:cNvSpPr>
          <p:nvPr>
            <p:ph sz="quarter" idx="4"/>
          </p:nvPr>
        </p:nvSpPr>
        <p:spPr>
          <a:xfrm>
            <a:off x="719556" y="1895136"/>
            <a:ext cx="10750581" cy="2837656"/>
          </a:xfrm>
        </p:spPr>
        <p:txBody>
          <a:bodyPr vert="horz" lIns="0" tIns="0" rIns="0" bIns="0" rtlCol="0" anchor="t">
            <a:noAutofit/>
          </a:bodyPr>
          <a:lstStyle/>
          <a:p>
            <a:pPr marL="228600" indent="-228600"/>
            <a:r>
              <a:rPr lang="nb-NO" sz="1700" b="1" dirty="0">
                <a:ea typeface="+mn-lt"/>
                <a:cs typeface="+mn-lt"/>
              </a:rPr>
              <a:t>"Konsekvensutredningen (KU) gir, etter Miljødirektoratets vurdering, ikke beslutningsgrunnlag for å åpne for mineralutvinning til havs. KU viser vesentlige kunnskapsmangler om natur, teknologi, og miljøvirkninger. Videre inneholder den ikke vurderinger av om, eventuelt hvor og hvordan, det er mulig å drive mineralvirksomhet på en forsvarlig og miljømessig bærekraftig måte. Miljødirektoratets vurdering er derfor at KU ikke oppfyller kravene i havbunnsmineralloven § 2-2."</a:t>
            </a:r>
          </a:p>
          <a:p>
            <a:pPr marL="228600" indent="-228600"/>
            <a:r>
              <a:rPr lang="nb-NO" sz="1700" b="1" dirty="0">
                <a:cs typeface="Arial"/>
              </a:rPr>
              <a:t>2.1.2: "</a:t>
            </a:r>
            <a:r>
              <a:rPr lang="nb-NO" sz="1700" dirty="0">
                <a:ea typeface="+mn-lt"/>
                <a:cs typeface="+mn-lt"/>
              </a:rPr>
              <a:t>Siden det foreligger veldig begrenset faktisk kunnskap og erfaringer, baseres beskrivelsene av virkningene på miljø i KU på en rekke forutsetninger, antagelser og referanser til kunnskap om nærliggende problemstillinger hvor overføringsverdien er uklar."</a:t>
            </a:r>
          </a:p>
          <a:p>
            <a:pPr marL="228600" indent="-228600"/>
            <a:r>
              <a:rPr lang="nb-NO" sz="1700" b="1" dirty="0">
                <a:ea typeface="+mn-lt"/>
                <a:cs typeface="+mn-lt"/>
              </a:rPr>
              <a:t>2.1.3</a:t>
            </a:r>
            <a:r>
              <a:rPr lang="nb-NO" sz="1700" dirty="0">
                <a:ea typeface="+mn-lt"/>
                <a:cs typeface="+mn-lt"/>
              </a:rPr>
              <a:t>: "Det framgår av KU at det er stor usikkerhet både om økonomiske og miljømessige virkninger av mineralutvinning på havbunnen, men det er en skjevhet i hvordan usikkerheten framstilles. […] Dette gjør at det er stor usikkerhet både forbundet med om det vil være økonomisk lønnsomt å utvinne havbunnsmineraler, og hvis dette er tilfellet, om lønnsomheten vil være stor nok til å forsvare negative miljømessige virkninger som ikke kan forhindres med avbøtende tiltak"</a:t>
            </a:r>
          </a:p>
        </p:txBody>
      </p:sp>
      <p:sp>
        <p:nvSpPr>
          <p:cNvPr id="3" name="Plassholder for lysbildenummer 2">
            <a:extLst>
              <a:ext uri="{FF2B5EF4-FFF2-40B4-BE49-F238E27FC236}">
                <a16:creationId xmlns:a16="http://schemas.microsoft.com/office/drawing/2014/main" id="{2BE20805-A37A-11FD-8760-75333BCEE541}"/>
              </a:ext>
            </a:extLst>
          </p:cNvPr>
          <p:cNvSpPr>
            <a:spLocks noGrp="1"/>
          </p:cNvSpPr>
          <p:nvPr>
            <p:ph type="sldNum" sz="quarter" idx="12"/>
          </p:nvPr>
        </p:nvSpPr>
        <p:spPr/>
        <p:txBody>
          <a:bodyPr/>
          <a:lstStyle/>
          <a:p>
            <a:fld id="{A0269F28-EAEE-46E9-879B-415EFE472FE5}" type="slidenum">
              <a:rPr lang="nb-NO" smtClean="0"/>
              <a:pPr/>
              <a:t>18</a:t>
            </a:fld>
            <a:endParaRPr lang="nb-NO" dirty="0"/>
          </a:p>
        </p:txBody>
      </p:sp>
      <p:sp>
        <p:nvSpPr>
          <p:cNvPr id="4" name="Tittel 3">
            <a:extLst>
              <a:ext uri="{FF2B5EF4-FFF2-40B4-BE49-F238E27FC236}">
                <a16:creationId xmlns:a16="http://schemas.microsoft.com/office/drawing/2014/main" id="{924E1BFB-E867-46E8-DB6C-7747E88B005C}"/>
              </a:ext>
            </a:extLst>
          </p:cNvPr>
          <p:cNvSpPr>
            <a:spLocks noGrp="1"/>
          </p:cNvSpPr>
          <p:nvPr>
            <p:ph type="title"/>
          </p:nvPr>
        </p:nvSpPr>
        <p:spPr>
          <a:xfrm>
            <a:off x="719556" y="390368"/>
            <a:ext cx="10750581" cy="1325563"/>
          </a:xfrm>
        </p:spPr>
        <p:txBody>
          <a:bodyPr/>
          <a:lstStyle/>
          <a:p>
            <a:r>
              <a:rPr lang="nb-NO" sz="4600" dirty="0">
                <a:cs typeface="Arial"/>
              </a:rPr>
              <a:t>Viktigste utdrag</a:t>
            </a:r>
            <a:endParaRPr lang="nb-NO" dirty="0"/>
          </a:p>
        </p:txBody>
      </p:sp>
    </p:spTree>
    <p:extLst>
      <p:ext uri="{BB962C8B-B14F-4D97-AF65-F5344CB8AC3E}">
        <p14:creationId xmlns:p14="http://schemas.microsoft.com/office/powerpoint/2010/main" val="396628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B94E862-3565-CBFA-6BF0-58D86E426321}"/>
              </a:ext>
            </a:extLst>
          </p:cNvPr>
          <p:cNvSpPr>
            <a:spLocks noGrp="1"/>
          </p:cNvSpPr>
          <p:nvPr>
            <p:ph sz="quarter" idx="4"/>
          </p:nvPr>
        </p:nvSpPr>
        <p:spPr>
          <a:xfrm>
            <a:off x="511739" y="925319"/>
            <a:ext cx="10972253" cy="5040528"/>
          </a:xfrm>
        </p:spPr>
        <p:txBody>
          <a:bodyPr vert="horz" lIns="0" tIns="0" rIns="0" bIns="0" rtlCol="0" anchor="t">
            <a:noAutofit/>
          </a:bodyPr>
          <a:lstStyle/>
          <a:p>
            <a:pPr marL="228600" indent="-228600"/>
            <a:r>
              <a:rPr lang="nb-NO" sz="1700" b="1" dirty="0">
                <a:cs typeface="Arial"/>
              </a:rPr>
              <a:t>3.1:</a:t>
            </a:r>
            <a:r>
              <a:rPr lang="nb-NO" sz="1700" dirty="0">
                <a:cs typeface="Arial"/>
              </a:rPr>
              <a:t> "</a:t>
            </a:r>
            <a:r>
              <a:rPr lang="nb-NO" sz="1700" dirty="0">
                <a:ea typeface="+mn-lt"/>
                <a:cs typeface="+mn-lt"/>
              </a:rPr>
              <a:t>Miljødirektoratets vurdering er at informasjonen i KU ikke gir grunnlag for å åpne for mineralvirksomhet til havs. KU viser at kunnskapen i utredningsområdet er svært begrenset både når det gjelder natur, teknologi, og miljøvirkninger. Vi vet heller ikke noe om omfanget av mulig aktivitet, noe som har stor betydning for samlet belastning og de miljømessige konsekvensene i området. "</a:t>
            </a:r>
          </a:p>
          <a:p>
            <a:pPr marL="228600" indent="-228600"/>
            <a:r>
              <a:rPr lang="nb-NO" sz="1700" dirty="0">
                <a:ea typeface="+mn-lt"/>
                <a:cs typeface="+mn-lt"/>
              </a:rPr>
              <a:t>"Miljødirektoratet er helt enig i at det, som følge av kunnskapsmangel, er særlig viktig med en føre-var-tilnærming i denne saken. Vi viser i denne sammenheng til naturmangfoldloven § 9 om føre-var-prinsippet. Gitt den begrensete kunnskapen og en betydelig risiko for irreversibel skade er det etter Miljødirektoratets vurdering ikke mulig å sikre en tilstrekkelig føre-var-tilnærming dersom området åpnes."</a:t>
            </a:r>
          </a:p>
          <a:p>
            <a:pPr marL="228600" indent="-228600"/>
            <a:r>
              <a:rPr lang="nb-NO" sz="1700" b="1" dirty="0">
                <a:ea typeface="+mn-lt"/>
                <a:cs typeface="+mn-lt"/>
              </a:rPr>
              <a:t>3.2: "</a:t>
            </a:r>
            <a:r>
              <a:rPr lang="nb-NO" sz="1700" dirty="0">
                <a:ea typeface="+mn-lt"/>
                <a:cs typeface="+mn-lt"/>
              </a:rPr>
              <a:t>Miljødirektoratet kan ikke se at prinsippene om kunnskapsgrunnlaget, føre-var og samlet belastning i naturmangfoldloven §§ 8-10 er lagt til grunn som retningslinjer for utkastet til beslutning, jf. naturmangfoldloven § 7. Dersom informasjonen i KU og prinsippene i naturmangfoldloven legges til grunn, er det, etter Miljødirektoratets vurdering, ikke grunnlag for å ta stiling til spørsmålet om åpning, slik som forutsatt i havbunnsmineralloven § 2-2. Det er dermed ikke tilstrekkelig faglig og rettslig grunnlag for utkastet til beslutning."</a:t>
            </a:r>
          </a:p>
          <a:p>
            <a:pPr marL="228600" indent="-228600"/>
            <a:endParaRPr lang="nb-NO" sz="2000" b="1" u="sng" dirty="0">
              <a:ea typeface="+mn-lt"/>
              <a:cs typeface="+mn-lt"/>
            </a:endParaRPr>
          </a:p>
        </p:txBody>
      </p:sp>
      <p:sp>
        <p:nvSpPr>
          <p:cNvPr id="3" name="Plassholder for lysbildenummer 2">
            <a:extLst>
              <a:ext uri="{FF2B5EF4-FFF2-40B4-BE49-F238E27FC236}">
                <a16:creationId xmlns:a16="http://schemas.microsoft.com/office/drawing/2014/main" id="{E6246CA0-C914-5758-97A9-BA258D200892}"/>
              </a:ext>
            </a:extLst>
          </p:cNvPr>
          <p:cNvSpPr>
            <a:spLocks noGrp="1"/>
          </p:cNvSpPr>
          <p:nvPr>
            <p:ph type="sldNum" sz="quarter" idx="12"/>
          </p:nvPr>
        </p:nvSpPr>
        <p:spPr/>
        <p:txBody>
          <a:bodyPr/>
          <a:lstStyle/>
          <a:p>
            <a:fld id="{A0269F28-EAEE-46E9-879B-415EFE472FE5}" type="slidenum">
              <a:rPr lang="nb-NO" smtClean="0"/>
              <a:pPr/>
              <a:t>19</a:t>
            </a:fld>
            <a:endParaRPr lang="nb-NO" dirty="0"/>
          </a:p>
        </p:txBody>
      </p:sp>
    </p:spTree>
    <p:extLst>
      <p:ext uri="{BB962C8B-B14F-4D97-AF65-F5344CB8AC3E}">
        <p14:creationId xmlns:p14="http://schemas.microsoft.com/office/powerpoint/2010/main" val="154159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Rektangel: avrundede hjørner 1">
            <a:extLst>
              <a:ext uri="{FF2B5EF4-FFF2-40B4-BE49-F238E27FC236}">
                <a16:creationId xmlns:a16="http://schemas.microsoft.com/office/drawing/2014/main" id="{2C84587C-4D1B-0B43-7E9C-4378A71B4527}"/>
              </a:ext>
            </a:extLst>
          </p:cNvPr>
          <p:cNvSpPr/>
          <p:nvPr/>
        </p:nvSpPr>
        <p:spPr>
          <a:xfrm>
            <a:off x="593552" y="2641946"/>
            <a:ext cx="3577395" cy="2796328"/>
          </a:xfrm>
          <a:prstGeom prst="roundRect">
            <a:avLst/>
          </a:prstGeom>
          <a:solidFill>
            <a:srgbClr val="0C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2</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641946"/>
            <a:ext cx="3437536" cy="2568717"/>
          </a:xfrm>
          <a:prstGeom prst="rect">
            <a:avLst/>
          </a:prstGeom>
          <a:noFill/>
        </p:spPr>
        <p:txBody>
          <a:bodyPr wrap="square" rtlCol="0">
            <a:spAutoFit/>
          </a:bodyPr>
          <a:lstStyle/>
          <a:p>
            <a:pPr>
              <a:lnSpc>
                <a:spcPct val="150000"/>
              </a:lnSpc>
            </a:pPr>
            <a:r>
              <a:rPr lang="nb-NO" sz="2200" b="0" i="0" dirty="0">
                <a:solidFill>
                  <a:schemeClr val="bg1"/>
                </a:solidFill>
                <a:effectLst/>
                <a:latin typeface="Arial" panose="020B0604020202020204" pitchFamily="34" charset="0"/>
              </a:rPr>
              <a:t>Høyreregjeringen satte i gang åpningsprosessen for havbunnsmineraler, og havbunnsmineralloven trådte i kraft 1.juli 2019. </a:t>
            </a:r>
            <a:endParaRPr lang="nb-NO" sz="2200" dirty="0">
              <a:solidFill>
                <a:schemeClr val="bg1"/>
              </a:solidFill>
            </a:endParaRPr>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8"/>
            <a:ext cx="3437536" cy="2431435"/>
          </a:xfrm>
          <a:prstGeom prst="rect">
            <a:avLst/>
          </a:prstGeom>
          <a:noFill/>
        </p:spPr>
        <p:txBody>
          <a:bodyPr wrap="square" lIns="91440" tIns="45720" rIns="91440" bIns="45720" rtlCol="0" anchor="t">
            <a:spAutoFit/>
          </a:bodyPr>
          <a:lstStyle/>
          <a:p>
            <a:r>
              <a:rPr lang="nb-NO" sz="2200" b="0" i="0" dirty="0">
                <a:solidFill>
                  <a:srgbClr val="FCFCFC"/>
                </a:solidFill>
                <a:effectLst/>
                <a:latin typeface="Arial"/>
                <a:cs typeface="Arial"/>
              </a:rPr>
              <a:t>Dagens regjering fulgte opp med en</a:t>
            </a:r>
          </a:p>
          <a:p>
            <a:r>
              <a:rPr lang="nb-NO" sz="1900" b="0" i="0" u="sng" dirty="0">
                <a:solidFill>
                  <a:srgbClr val="FCFCFC"/>
                </a:solidFill>
                <a:effectLst/>
                <a:latin typeface="Arial"/>
                <a:cs typeface="Arial"/>
                <a:hlinkClick r:id="rId3">
                  <a:extLst>
                    <a:ext uri="{A12FA001-AC4F-418D-AE19-62706E023703}">
                      <ahyp:hlinkClr xmlns:ahyp="http://schemas.microsoft.com/office/drawing/2018/hyperlinkcolor" val="tx"/>
                    </a:ext>
                  </a:extLst>
                </a:hlinkClick>
              </a:rPr>
              <a:t>Konsekvensutedningsprosess (jan23)</a:t>
            </a:r>
            <a:r>
              <a:rPr lang="nb-NO" sz="2200" b="0" i="0" u="sng" dirty="0">
                <a:solidFill>
                  <a:srgbClr val="FCFCFC"/>
                </a:solidFill>
                <a:effectLst/>
                <a:latin typeface="Arial"/>
                <a:cs typeface="Arial"/>
                <a:hlinkClick r:id="rId3">
                  <a:extLst>
                    <a:ext uri="{A12FA001-AC4F-418D-AE19-62706E023703}">
                      <ahyp:hlinkClr xmlns:ahyp="http://schemas.microsoft.com/office/drawing/2018/hyperlinkcolor" val="tx"/>
                    </a:ext>
                  </a:extLst>
                </a:hlinkClick>
              </a:rPr>
              <a:t> </a:t>
            </a:r>
            <a:r>
              <a:rPr lang="nb-NO" sz="2200" b="0" i="0" dirty="0">
                <a:solidFill>
                  <a:srgbClr val="FCFCFC"/>
                </a:solidFill>
                <a:effectLst/>
                <a:latin typeface="Arial"/>
                <a:cs typeface="Arial"/>
              </a:rPr>
              <a:t>og </a:t>
            </a:r>
            <a:r>
              <a:rPr lang="nb-NO" sz="2200" b="0" i="0" u="sng" dirty="0">
                <a:solidFill>
                  <a:srgbClr val="FCFCFC"/>
                </a:solidFill>
                <a:effectLst/>
                <a:latin typeface="Arial"/>
                <a:cs typeface="Arial"/>
                <a:hlinkClick r:id="rId4">
                  <a:extLst>
                    <a:ext uri="{A12FA001-AC4F-418D-AE19-62706E023703}">
                      <ahyp:hlinkClr xmlns:ahyp="http://schemas.microsoft.com/office/drawing/2018/hyperlinkcolor" val="tx"/>
                    </a:ext>
                  </a:extLst>
                </a:hlinkClick>
              </a:rPr>
              <a:t>Åpningsmelding</a:t>
            </a:r>
            <a:r>
              <a:rPr lang="nb-NO" sz="2200" b="0" i="0" u="sng" dirty="0">
                <a:solidFill>
                  <a:srgbClr val="FCFCFC"/>
                </a:solidFill>
                <a:effectLst/>
                <a:latin typeface="Arial"/>
                <a:cs typeface="Arial"/>
              </a:rPr>
              <a:t> (juni 23)</a:t>
            </a:r>
            <a:r>
              <a:rPr lang="nb-NO" sz="2200" b="0" i="0" dirty="0">
                <a:solidFill>
                  <a:srgbClr val="FCFCFC"/>
                </a:solidFill>
                <a:effectLst/>
                <a:latin typeface="Arial"/>
                <a:cs typeface="Arial"/>
              </a:rPr>
              <a:t> for svært store havområder, som nå er presentert for Stortinget.</a:t>
            </a:r>
            <a:endParaRPr lang="nb-NO" sz="2200">
              <a:solidFill>
                <a:srgbClr val="FCFCFC"/>
              </a:solidFill>
              <a:latin typeface="Arial"/>
              <a:cs typeface="Arial"/>
            </a:endParaRPr>
          </a:p>
        </p:txBody>
      </p:sp>
      <p:sp>
        <p:nvSpPr>
          <p:cNvPr id="8" name="TekstSylinder 7">
            <a:extLst>
              <a:ext uri="{FF2B5EF4-FFF2-40B4-BE49-F238E27FC236}">
                <a16:creationId xmlns:a16="http://schemas.microsoft.com/office/drawing/2014/main" id="{C85DA80E-4F89-8D37-C92F-3C26D67D7FB2}"/>
              </a:ext>
            </a:extLst>
          </p:cNvPr>
          <p:cNvSpPr txBox="1"/>
          <p:nvPr/>
        </p:nvSpPr>
        <p:spPr>
          <a:xfrm>
            <a:off x="8363697" y="2641946"/>
            <a:ext cx="3437536" cy="2568717"/>
          </a:xfrm>
          <a:prstGeom prst="rect">
            <a:avLst/>
          </a:prstGeom>
          <a:noFill/>
        </p:spPr>
        <p:txBody>
          <a:bodyPr wrap="square" lIns="91440" tIns="45720" rIns="91440" bIns="45720" rtlCol="0" anchor="t">
            <a:spAutoFit/>
          </a:bodyPr>
          <a:lstStyle/>
          <a:p>
            <a:pPr>
              <a:lnSpc>
                <a:spcPct val="150000"/>
              </a:lnSpc>
            </a:pPr>
            <a:r>
              <a:rPr lang="nb-NO" sz="2200" b="0" i="0" dirty="0">
                <a:solidFill>
                  <a:srgbClr val="FCFCFC"/>
                </a:solidFill>
                <a:effectLst/>
                <a:latin typeface="Arial"/>
                <a:cs typeface="Arial"/>
              </a:rPr>
              <a:t>Torsdag 26.oktobe: høring i Energi- og miljøkomiteen om åpningsmeldingen for mineralvirksomhet på norsk kontinentalsokkel.</a:t>
            </a:r>
            <a:r>
              <a:rPr lang="nb-NO" sz="2200" dirty="0">
                <a:solidFill>
                  <a:srgbClr val="FCFCFC"/>
                </a:solidFill>
                <a:latin typeface="Arial"/>
                <a:cs typeface="Arial"/>
              </a:rPr>
              <a:t> </a:t>
            </a:r>
            <a:endParaRPr lang="nb-NO" sz="2200">
              <a:solidFill>
                <a:srgbClr val="FCFCFC"/>
              </a:solidFill>
              <a:cs typeface="Arial"/>
            </a:endParaRPr>
          </a:p>
        </p:txBody>
      </p:sp>
    </p:spTree>
    <p:extLst>
      <p:ext uri="{BB962C8B-B14F-4D97-AF65-F5344CB8AC3E}">
        <p14:creationId xmlns:p14="http://schemas.microsoft.com/office/powerpoint/2010/main" val="26532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63C40D7-664B-1B57-9509-E066F1829964}"/>
              </a:ext>
            </a:extLst>
          </p:cNvPr>
          <p:cNvSpPr>
            <a:spLocks noGrp="1"/>
          </p:cNvSpPr>
          <p:nvPr>
            <p:ph sz="quarter" idx="4"/>
          </p:nvPr>
        </p:nvSpPr>
        <p:spPr>
          <a:xfrm>
            <a:off x="794581" y="2110275"/>
            <a:ext cx="10833708" cy="4818855"/>
          </a:xfrm>
        </p:spPr>
        <p:txBody>
          <a:bodyPr vert="horz" lIns="0" tIns="0" rIns="0" bIns="0" rtlCol="0" anchor="t">
            <a:noAutofit/>
          </a:bodyPr>
          <a:lstStyle/>
          <a:p>
            <a:pPr marL="228600" indent="-228600"/>
            <a:r>
              <a:rPr lang="nb-NO" sz="2400" dirty="0">
                <a:ea typeface="+mn-lt"/>
                <a:cs typeface="+mn-lt"/>
              </a:rPr>
              <a:t>3.3.1 Det trengs prosesstrinn for å ivareta areal- og miljøvurderinger etter åpning</a:t>
            </a:r>
          </a:p>
          <a:p>
            <a:pPr marL="228600" indent="-228600"/>
            <a:r>
              <a:rPr lang="nb-NO" sz="2400" dirty="0">
                <a:ea typeface="+mn-lt"/>
                <a:cs typeface="+mn-lt"/>
              </a:rPr>
              <a:t>3.3.2 Mer miljøkunnskap er nødvendig for å vurdere om og eventuelt hvor i utredningsområdet det kan være aktuelt med virksomhet</a:t>
            </a:r>
          </a:p>
          <a:p>
            <a:pPr marL="228600" indent="-228600"/>
            <a:r>
              <a:rPr lang="nb-NO" sz="2400" dirty="0">
                <a:ea typeface="+mn-lt"/>
                <a:cs typeface="+mn-lt"/>
              </a:rPr>
              <a:t>3.3.3 Forholdet til marint vern er ikke vurdert i KU</a:t>
            </a:r>
          </a:p>
          <a:p>
            <a:pPr marL="228600" indent="-228600"/>
            <a:r>
              <a:rPr lang="nb-NO" sz="2400" dirty="0">
                <a:ea typeface="+mn-lt"/>
                <a:cs typeface="+mn-lt"/>
              </a:rPr>
              <a:t>3.3.4 Det trengs grundigere vurderinger av ressurspotensialet, herunder vurdering av innhold av drivverdig metaller</a:t>
            </a:r>
          </a:p>
        </p:txBody>
      </p:sp>
      <p:sp>
        <p:nvSpPr>
          <p:cNvPr id="3" name="Plassholder for lysbildenummer 2">
            <a:extLst>
              <a:ext uri="{FF2B5EF4-FFF2-40B4-BE49-F238E27FC236}">
                <a16:creationId xmlns:a16="http://schemas.microsoft.com/office/drawing/2014/main" id="{D6C7D833-D93B-3190-7755-A0A4D70B7E8C}"/>
              </a:ext>
            </a:extLst>
          </p:cNvPr>
          <p:cNvSpPr>
            <a:spLocks noGrp="1"/>
          </p:cNvSpPr>
          <p:nvPr>
            <p:ph type="sldNum" sz="quarter" idx="12"/>
          </p:nvPr>
        </p:nvSpPr>
        <p:spPr/>
        <p:txBody>
          <a:bodyPr/>
          <a:lstStyle/>
          <a:p>
            <a:fld id="{A0269F28-EAEE-46E9-879B-415EFE472FE5}" type="slidenum">
              <a:rPr lang="nb-NO" smtClean="0"/>
              <a:pPr/>
              <a:t>20</a:t>
            </a:fld>
            <a:endParaRPr lang="nb-NO" dirty="0"/>
          </a:p>
        </p:txBody>
      </p:sp>
      <p:sp>
        <p:nvSpPr>
          <p:cNvPr id="4" name="Tittel 3">
            <a:extLst>
              <a:ext uri="{FF2B5EF4-FFF2-40B4-BE49-F238E27FC236}">
                <a16:creationId xmlns:a16="http://schemas.microsoft.com/office/drawing/2014/main" id="{6FD49251-4884-34B5-EFD0-F1DCE1C4372C}"/>
              </a:ext>
            </a:extLst>
          </p:cNvPr>
          <p:cNvSpPr>
            <a:spLocks noGrp="1"/>
          </p:cNvSpPr>
          <p:nvPr>
            <p:ph type="title"/>
          </p:nvPr>
        </p:nvSpPr>
        <p:spPr>
          <a:xfrm>
            <a:off x="791443" y="560805"/>
            <a:ext cx="10750581" cy="1325563"/>
          </a:xfrm>
        </p:spPr>
        <p:txBody>
          <a:bodyPr/>
          <a:lstStyle/>
          <a:p>
            <a:r>
              <a:rPr lang="nb-NO" sz="2800" u="sng" dirty="0">
                <a:cs typeface="Arial"/>
              </a:rPr>
              <a:t>3.3 Hva må på plass for å kunne vurdere åpning?</a:t>
            </a:r>
            <a:endParaRPr lang="nb-NO" sz="2400" dirty="0">
              <a:cs typeface="Arial"/>
            </a:endParaRPr>
          </a:p>
        </p:txBody>
      </p:sp>
    </p:spTree>
    <p:extLst>
      <p:ext uri="{BB962C8B-B14F-4D97-AF65-F5344CB8AC3E}">
        <p14:creationId xmlns:p14="http://schemas.microsoft.com/office/powerpoint/2010/main" val="1631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439B8F4-65C9-4D9B-9E58-80227B9C4673}"/>
              </a:ext>
            </a:extLst>
          </p:cNvPr>
          <p:cNvSpPr>
            <a:spLocks noGrp="1"/>
          </p:cNvSpPr>
          <p:nvPr>
            <p:ph sz="quarter" idx="4"/>
          </p:nvPr>
        </p:nvSpPr>
        <p:spPr>
          <a:xfrm>
            <a:off x="720709" y="2443309"/>
            <a:ext cx="10750581" cy="2385365"/>
          </a:xfrm>
        </p:spPr>
        <p:txBody>
          <a:bodyPr/>
          <a:lstStyle/>
          <a:p>
            <a:pPr marL="0" indent="0" algn="l">
              <a:buNone/>
            </a:pPr>
            <a:r>
              <a:rPr lang="nb-NO" b="1" i="1" dirty="0">
                <a:solidFill>
                  <a:srgbClr val="FCFCFC"/>
                </a:solidFill>
                <a:effectLst/>
                <a:latin typeface="Merriweather Sans" pitchFamily="2" charset="0"/>
              </a:rPr>
              <a:t>Stortingsmeldingen må stanses og sendes tilbake</a:t>
            </a:r>
            <a:r>
              <a:rPr lang="nb-NO" b="0" i="0" dirty="0">
                <a:solidFill>
                  <a:srgbClr val="FCFCFC"/>
                </a:solidFill>
                <a:effectLst/>
                <a:latin typeface="Merriweather Sans" pitchFamily="2" charset="0"/>
              </a:rPr>
              <a:t>, og det er avgjørende at det legges press på regjeringen fra resten av Stortinget ved å stille kravet: </a:t>
            </a:r>
          </a:p>
          <a:p>
            <a:pPr algn="l">
              <a:buFont typeface="Arial" panose="020B0604020202020204" pitchFamily="34" charset="0"/>
              <a:buChar char="•"/>
            </a:pPr>
            <a:r>
              <a:rPr lang="nb-NO" b="0" i="0" dirty="0">
                <a:solidFill>
                  <a:srgbClr val="FCFCFC"/>
                </a:solidFill>
                <a:effectLst/>
                <a:latin typeface="Merriweather Sans" pitchFamily="2" charset="0"/>
              </a:rPr>
              <a:t> </a:t>
            </a:r>
            <a:r>
              <a:rPr lang="nb-NO" b="1" i="0" dirty="0">
                <a:solidFill>
                  <a:srgbClr val="FCFCFC"/>
                </a:solidFill>
                <a:effectLst/>
                <a:latin typeface="Merriweather Sans" pitchFamily="2" charset="0"/>
              </a:rPr>
              <a:t>Regjeringen stopper åpningsprosessen for gruvedrift på havbunnen, og går inn for et moratorium på minimum 10 år på all mineralvirksomhet til havs. Moratoriet skal opprettholdes frem til det er tilstrekkelig kunnskap om det marine miljøet og det er bevist at mineralvirksomhet til havs ikke vil skade naturen. </a:t>
            </a:r>
            <a:r>
              <a:rPr lang="nb-NO" b="0" i="0" dirty="0">
                <a:solidFill>
                  <a:srgbClr val="FCFCFC"/>
                </a:solidFill>
                <a:effectLst/>
                <a:latin typeface="Merriweather Sans" pitchFamily="2" charset="0"/>
              </a:rPr>
              <a:t> </a:t>
            </a:r>
          </a:p>
          <a:p>
            <a:pPr marL="0" indent="0">
              <a:buNone/>
            </a:pPr>
            <a:br>
              <a:rPr lang="nb-NO" b="0" i="0" dirty="0">
                <a:solidFill>
                  <a:srgbClr val="17191A"/>
                </a:solidFill>
                <a:effectLst/>
                <a:latin typeface="Merriweather Sans" pitchFamily="2" charset="0"/>
              </a:rPr>
            </a:br>
            <a:endParaRPr lang="nb-NO" dirty="0"/>
          </a:p>
        </p:txBody>
      </p:sp>
      <p:sp>
        <p:nvSpPr>
          <p:cNvPr id="3" name="Plassholder for lysbildenummer 2">
            <a:extLst>
              <a:ext uri="{FF2B5EF4-FFF2-40B4-BE49-F238E27FC236}">
                <a16:creationId xmlns:a16="http://schemas.microsoft.com/office/drawing/2014/main" id="{62233D48-17FF-0340-07EE-E39001B5F751}"/>
              </a:ext>
            </a:extLst>
          </p:cNvPr>
          <p:cNvSpPr>
            <a:spLocks noGrp="1"/>
          </p:cNvSpPr>
          <p:nvPr>
            <p:ph type="sldNum" sz="quarter" idx="12"/>
          </p:nvPr>
        </p:nvSpPr>
        <p:spPr/>
        <p:txBody>
          <a:bodyPr/>
          <a:lstStyle/>
          <a:p>
            <a:fld id="{A0269F28-EAEE-46E9-879B-415EFE472FE5}" type="slidenum">
              <a:rPr lang="nb-NO" smtClean="0"/>
              <a:pPr/>
              <a:t>21</a:t>
            </a:fld>
            <a:endParaRPr lang="nb-NO" dirty="0"/>
          </a:p>
        </p:txBody>
      </p:sp>
    </p:spTree>
    <p:extLst>
      <p:ext uri="{BB962C8B-B14F-4D97-AF65-F5344CB8AC3E}">
        <p14:creationId xmlns:p14="http://schemas.microsoft.com/office/powerpoint/2010/main" val="661159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11" name="Rektangel: avrundede hjørner 10">
            <a:extLst>
              <a:ext uri="{FF2B5EF4-FFF2-40B4-BE49-F238E27FC236}">
                <a16:creationId xmlns:a16="http://schemas.microsoft.com/office/drawing/2014/main" id="{3E03E7E7-0403-F8D9-0CD6-6E2C49925C41}"/>
              </a:ext>
            </a:extLst>
          </p:cNvPr>
          <p:cNvSpPr/>
          <p:nvPr/>
        </p:nvSpPr>
        <p:spPr>
          <a:xfrm>
            <a:off x="946488" y="2999874"/>
            <a:ext cx="3096128" cy="312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Plassholder for lysbildenummer 2">
            <a:extLst>
              <a:ext uri="{FF2B5EF4-FFF2-40B4-BE49-F238E27FC236}">
                <a16:creationId xmlns:a16="http://schemas.microsoft.com/office/drawing/2014/main" id="{4ED22020-472C-BC8C-ADA1-5BB282ABAA4F}"/>
              </a:ext>
            </a:extLst>
          </p:cNvPr>
          <p:cNvSpPr>
            <a:spLocks noGrp="1"/>
          </p:cNvSpPr>
          <p:nvPr>
            <p:ph type="sldNum" sz="quarter" idx="12"/>
          </p:nvPr>
        </p:nvSpPr>
        <p:spPr/>
        <p:txBody>
          <a:bodyPr/>
          <a:lstStyle/>
          <a:p>
            <a:fld id="{A0269F28-EAEE-46E9-879B-415EFE472FE5}" type="slidenum">
              <a:rPr lang="nb-NO" smtClean="0"/>
              <a:pPr/>
              <a:t>22</a:t>
            </a:fld>
            <a:endParaRPr lang="nb-NO" dirty="0"/>
          </a:p>
        </p:txBody>
      </p:sp>
      <p:sp>
        <p:nvSpPr>
          <p:cNvPr id="4" name="Plassholder for tekst 3">
            <a:extLst>
              <a:ext uri="{FF2B5EF4-FFF2-40B4-BE49-F238E27FC236}">
                <a16:creationId xmlns:a16="http://schemas.microsoft.com/office/drawing/2014/main" id="{D87E1A1B-9276-ED02-1E6C-2FBE768A7AE7}"/>
              </a:ext>
            </a:extLst>
          </p:cNvPr>
          <p:cNvSpPr>
            <a:spLocks noGrp="1"/>
          </p:cNvSpPr>
          <p:nvPr>
            <p:ph type="body" sz="quarter" idx="13"/>
          </p:nvPr>
        </p:nvSpPr>
        <p:spPr/>
        <p:txBody>
          <a:bodyPr/>
          <a:lstStyle/>
          <a:p>
            <a:pPr marL="342900" indent="-342900" algn="l">
              <a:buFontTx/>
              <a:buChar char="-"/>
            </a:pPr>
            <a:r>
              <a:rPr lang="nb-NO" dirty="0">
                <a:solidFill>
                  <a:srgbClr val="FCFCFC"/>
                </a:solidFill>
              </a:rPr>
              <a:t>Les deg opp på temaet via nettsidens ressurser</a:t>
            </a:r>
          </a:p>
          <a:p>
            <a:pPr marL="342900" indent="-342900" algn="l">
              <a:buFontTx/>
              <a:buChar char="-"/>
            </a:pPr>
            <a:endParaRPr lang="nb-NO" dirty="0"/>
          </a:p>
          <a:p>
            <a:pPr marL="342900" indent="-342900">
              <a:buFontTx/>
              <a:buChar char="-"/>
            </a:pPr>
            <a:endParaRPr lang="nb-NO" dirty="0"/>
          </a:p>
        </p:txBody>
      </p:sp>
      <p:sp>
        <p:nvSpPr>
          <p:cNvPr id="5" name="Plassholder for tekst 4">
            <a:extLst>
              <a:ext uri="{FF2B5EF4-FFF2-40B4-BE49-F238E27FC236}">
                <a16:creationId xmlns:a16="http://schemas.microsoft.com/office/drawing/2014/main" id="{EAC9B95F-FE7D-D53D-9130-681032E44145}"/>
              </a:ext>
            </a:extLst>
          </p:cNvPr>
          <p:cNvSpPr>
            <a:spLocks noGrp="1"/>
          </p:cNvSpPr>
          <p:nvPr>
            <p:ph type="body" sz="quarter" idx="14"/>
          </p:nvPr>
        </p:nvSpPr>
        <p:spPr/>
        <p:txBody>
          <a:bodyPr/>
          <a:lstStyle/>
          <a:p>
            <a:pPr marL="342900" indent="-342900" algn="l">
              <a:buFontTx/>
              <a:buChar char="-"/>
            </a:pPr>
            <a:r>
              <a:rPr lang="nb-NO" dirty="0">
                <a:solidFill>
                  <a:srgbClr val="FCFCFC"/>
                </a:solidFill>
              </a:rPr>
              <a:t>Skrive leserinnlegg/kronikker</a:t>
            </a:r>
          </a:p>
          <a:p>
            <a:pPr marL="342900" indent="-342900" algn="l">
              <a:buFontTx/>
              <a:buChar char="-"/>
            </a:pPr>
            <a:r>
              <a:rPr lang="nb-NO" dirty="0">
                <a:solidFill>
                  <a:srgbClr val="FCFCFC"/>
                </a:solidFill>
              </a:rPr>
              <a:t>Dele informasjon i sosiale medier</a:t>
            </a:r>
          </a:p>
          <a:p>
            <a:endParaRPr lang="nb-NO" dirty="0"/>
          </a:p>
        </p:txBody>
      </p:sp>
      <p:sp>
        <p:nvSpPr>
          <p:cNvPr id="6" name="Plassholder for tekst 5">
            <a:extLst>
              <a:ext uri="{FF2B5EF4-FFF2-40B4-BE49-F238E27FC236}">
                <a16:creationId xmlns:a16="http://schemas.microsoft.com/office/drawing/2014/main" id="{401C68A6-1A76-D19F-B8EF-4EAE554CFE36}"/>
              </a:ext>
            </a:extLst>
          </p:cNvPr>
          <p:cNvSpPr>
            <a:spLocks noGrp="1"/>
          </p:cNvSpPr>
          <p:nvPr>
            <p:ph type="body" sz="quarter" idx="15"/>
          </p:nvPr>
        </p:nvSpPr>
        <p:spPr/>
        <p:txBody>
          <a:bodyPr vert="horz" lIns="0" tIns="0" rIns="0" bIns="0" rtlCol="0" anchor="t">
            <a:noAutofit/>
          </a:bodyPr>
          <a:lstStyle/>
          <a:p>
            <a:pPr algn="l"/>
            <a:r>
              <a:rPr lang="nb-NO" dirty="0">
                <a:solidFill>
                  <a:schemeClr val="bg1"/>
                </a:solidFill>
              </a:rPr>
              <a:t>-</a:t>
            </a:r>
            <a:r>
              <a:rPr lang="nb-NO" dirty="0">
                <a:solidFill>
                  <a:srgbClr val="FCFCFC"/>
                </a:solidFill>
              </a:rPr>
              <a:t> Inviter til møter med politikere/partier man har kort vei til kontakt med</a:t>
            </a:r>
            <a:endParaRPr lang="nb-NO" dirty="0">
              <a:solidFill>
                <a:srgbClr val="FCFCFC"/>
              </a:solidFill>
              <a:cs typeface="Arial"/>
            </a:endParaRPr>
          </a:p>
        </p:txBody>
      </p:sp>
      <p:sp>
        <p:nvSpPr>
          <p:cNvPr id="7" name="Plassholder for tekst 6">
            <a:extLst>
              <a:ext uri="{FF2B5EF4-FFF2-40B4-BE49-F238E27FC236}">
                <a16:creationId xmlns:a16="http://schemas.microsoft.com/office/drawing/2014/main" id="{65EC75C1-6E2D-4BE1-C921-58980F6F219C}"/>
              </a:ext>
            </a:extLst>
          </p:cNvPr>
          <p:cNvSpPr>
            <a:spLocks noGrp="1"/>
          </p:cNvSpPr>
          <p:nvPr>
            <p:ph type="body" sz="quarter" idx="16"/>
          </p:nvPr>
        </p:nvSpPr>
        <p:spPr/>
        <p:txBody>
          <a:bodyPr/>
          <a:lstStyle/>
          <a:p>
            <a:r>
              <a:rPr lang="nb-NO" dirty="0">
                <a:solidFill>
                  <a:srgbClr val="FCFCFC"/>
                </a:solidFill>
              </a:rPr>
              <a:t>Øke kunnskapen om saken</a:t>
            </a:r>
          </a:p>
        </p:txBody>
      </p:sp>
      <p:sp>
        <p:nvSpPr>
          <p:cNvPr id="8" name="Plassholder for tekst 7">
            <a:extLst>
              <a:ext uri="{FF2B5EF4-FFF2-40B4-BE49-F238E27FC236}">
                <a16:creationId xmlns:a16="http://schemas.microsoft.com/office/drawing/2014/main" id="{8D2EF807-8BD4-4E7F-0DB1-C4279079546E}"/>
              </a:ext>
            </a:extLst>
          </p:cNvPr>
          <p:cNvSpPr>
            <a:spLocks noGrp="1"/>
          </p:cNvSpPr>
          <p:nvPr>
            <p:ph type="body" sz="quarter" idx="17"/>
          </p:nvPr>
        </p:nvSpPr>
        <p:spPr/>
        <p:txBody>
          <a:bodyPr/>
          <a:lstStyle/>
          <a:p>
            <a:r>
              <a:rPr lang="nb-NO" dirty="0">
                <a:solidFill>
                  <a:srgbClr val="FCFCFC"/>
                </a:solidFill>
              </a:rPr>
              <a:t>Skape oppmerksomhet</a:t>
            </a:r>
          </a:p>
        </p:txBody>
      </p:sp>
      <p:sp>
        <p:nvSpPr>
          <p:cNvPr id="9" name="Plassholder for tekst 8">
            <a:extLst>
              <a:ext uri="{FF2B5EF4-FFF2-40B4-BE49-F238E27FC236}">
                <a16:creationId xmlns:a16="http://schemas.microsoft.com/office/drawing/2014/main" id="{D894B71F-39E7-9E92-46B1-C4743AD2E77A}"/>
              </a:ext>
            </a:extLst>
          </p:cNvPr>
          <p:cNvSpPr>
            <a:spLocks noGrp="1"/>
          </p:cNvSpPr>
          <p:nvPr>
            <p:ph type="body" sz="quarter" idx="18"/>
          </p:nvPr>
        </p:nvSpPr>
        <p:spPr/>
        <p:txBody>
          <a:bodyPr/>
          <a:lstStyle/>
          <a:p>
            <a:r>
              <a:rPr lang="nb-NO" dirty="0">
                <a:solidFill>
                  <a:srgbClr val="FCFCFC"/>
                </a:solidFill>
              </a:rPr>
              <a:t>Snakke med politikere</a:t>
            </a:r>
            <a:endParaRPr lang="nb-NO" dirty="0">
              <a:solidFill>
                <a:srgbClr val="FCFCFC"/>
              </a:solidFill>
              <a:cs typeface="Arial"/>
            </a:endParaRPr>
          </a:p>
        </p:txBody>
      </p:sp>
      <p:sp>
        <p:nvSpPr>
          <p:cNvPr id="14" name="Tittel 13">
            <a:extLst>
              <a:ext uri="{FF2B5EF4-FFF2-40B4-BE49-F238E27FC236}">
                <a16:creationId xmlns:a16="http://schemas.microsoft.com/office/drawing/2014/main" id="{E73A7363-666C-F0BD-E986-3FDF02C63FFB}"/>
              </a:ext>
            </a:extLst>
          </p:cNvPr>
          <p:cNvSpPr>
            <a:spLocks noGrp="1"/>
          </p:cNvSpPr>
          <p:nvPr>
            <p:ph type="title"/>
          </p:nvPr>
        </p:nvSpPr>
        <p:spPr>
          <a:xfrm>
            <a:off x="1162559" y="1089065"/>
            <a:ext cx="9866883" cy="1325563"/>
          </a:xfrm>
        </p:spPr>
        <p:txBody>
          <a:bodyPr/>
          <a:lstStyle/>
          <a:p>
            <a:r>
              <a:rPr lang="nb-NO" dirty="0"/>
              <a:t>Hva kan vi gjøre?</a:t>
            </a:r>
          </a:p>
        </p:txBody>
      </p:sp>
    </p:spTree>
    <p:extLst>
      <p:ext uri="{BB962C8B-B14F-4D97-AF65-F5344CB8AC3E}">
        <p14:creationId xmlns:p14="http://schemas.microsoft.com/office/powerpoint/2010/main" val="1286367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11" name="Rektangel: avrundede hjørner 10">
            <a:extLst>
              <a:ext uri="{FF2B5EF4-FFF2-40B4-BE49-F238E27FC236}">
                <a16:creationId xmlns:a16="http://schemas.microsoft.com/office/drawing/2014/main" id="{3E03E7E7-0403-F8D9-0CD6-6E2C49925C41}"/>
              </a:ext>
            </a:extLst>
          </p:cNvPr>
          <p:cNvSpPr/>
          <p:nvPr/>
        </p:nvSpPr>
        <p:spPr>
          <a:xfrm>
            <a:off x="4572004" y="2999874"/>
            <a:ext cx="3096128" cy="312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Plassholder for lysbildenummer 2">
            <a:extLst>
              <a:ext uri="{FF2B5EF4-FFF2-40B4-BE49-F238E27FC236}">
                <a16:creationId xmlns:a16="http://schemas.microsoft.com/office/drawing/2014/main" id="{4ED22020-472C-BC8C-ADA1-5BB282ABAA4F}"/>
              </a:ext>
            </a:extLst>
          </p:cNvPr>
          <p:cNvSpPr>
            <a:spLocks noGrp="1"/>
          </p:cNvSpPr>
          <p:nvPr>
            <p:ph type="sldNum" sz="quarter" idx="12"/>
          </p:nvPr>
        </p:nvSpPr>
        <p:spPr/>
        <p:txBody>
          <a:bodyPr/>
          <a:lstStyle/>
          <a:p>
            <a:fld id="{A0269F28-EAEE-46E9-879B-415EFE472FE5}" type="slidenum">
              <a:rPr lang="nb-NO" smtClean="0"/>
              <a:pPr/>
              <a:t>23</a:t>
            </a:fld>
            <a:endParaRPr lang="nb-NO" dirty="0"/>
          </a:p>
        </p:txBody>
      </p:sp>
      <p:sp>
        <p:nvSpPr>
          <p:cNvPr id="4" name="Plassholder for tekst 3">
            <a:extLst>
              <a:ext uri="{FF2B5EF4-FFF2-40B4-BE49-F238E27FC236}">
                <a16:creationId xmlns:a16="http://schemas.microsoft.com/office/drawing/2014/main" id="{D87E1A1B-9276-ED02-1E6C-2FBE768A7AE7}"/>
              </a:ext>
            </a:extLst>
          </p:cNvPr>
          <p:cNvSpPr>
            <a:spLocks noGrp="1"/>
          </p:cNvSpPr>
          <p:nvPr>
            <p:ph type="body" sz="quarter" idx="13"/>
          </p:nvPr>
        </p:nvSpPr>
        <p:spPr/>
        <p:txBody>
          <a:bodyPr/>
          <a:lstStyle/>
          <a:p>
            <a:pPr marL="342900" indent="-342900" algn="l">
              <a:buFontTx/>
              <a:buChar char="-"/>
            </a:pPr>
            <a:r>
              <a:rPr lang="nb-NO" dirty="0"/>
              <a:t>Les deg opp på temaet via nettsidens ressurser</a:t>
            </a:r>
          </a:p>
          <a:p>
            <a:pPr marL="342900" indent="-342900" algn="l">
              <a:buFontTx/>
              <a:buChar char="-"/>
            </a:pPr>
            <a:endParaRPr lang="nb-NO" dirty="0"/>
          </a:p>
          <a:p>
            <a:pPr marL="342900" indent="-342900">
              <a:buFontTx/>
              <a:buChar char="-"/>
            </a:pPr>
            <a:endParaRPr lang="nb-NO" dirty="0"/>
          </a:p>
        </p:txBody>
      </p:sp>
      <p:sp>
        <p:nvSpPr>
          <p:cNvPr id="5" name="Plassholder for tekst 4">
            <a:extLst>
              <a:ext uri="{FF2B5EF4-FFF2-40B4-BE49-F238E27FC236}">
                <a16:creationId xmlns:a16="http://schemas.microsoft.com/office/drawing/2014/main" id="{EAC9B95F-FE7D-D53D-9130-681032E44145}"/>
              </a:ext>
            </a:extLst>
          </p:cNvPr>
          <p:cNvSpPr>
            <a:spLocks noGrp="1"/>
          </p:cNvSpPr>
          <p:nvPr>
            <p:ph type="body" sz="quarter" idx="14"/>
          </p:nvPr>
        </p:nvSpPr>
        <p:spPr/>
        <p:txBody>
          <a:bodyPr vert="horz" lIns="0" tIns="0" rIns="0" bIns="0" rtlCol="0" anchor="t">
            <a:noAutofit/>
          </a:bodyPr>
          <a:lstStyle/>
          <a:p>
            <a:pPr marL="342900" indent="-342900" algn="l">
              <a:buFontTx/>
              <a:buChar char="-"/>
            </a:pPr>
            <a:r>
              <a:rPr lang="nb-NO" dirty="0">
                <a:solidFill>
                  <a:srgbClr val="FCFCFC"/>
                </a:solidFill>
              </a:rPr>
              <a:t>Skrive leserinnlegg/kronikker</a:t>
            </a:r>
            <a:endParaRPr lang="nb-NO">
              <a:solidFill>
                <a:srgbClr val="FCFCFC"/>
              </a:solidFill>
              <a:cs typeface="Arial"/>
            </a:endParaRPr>
          </a:p>
          <a:p>
            <a:pPr marL="342900" indent="-342900" algn="l">
              <a:buFontTx/>
              <a:buChar char="-"/>
            </a:pPr>
            <a:r>
              <a:rPr lang="nb-NO" dirty="0">
                <a:solidFill>
                  <a:srgbClr val="FCFCFC"/>
                </a:solidFill>
              </a:rPr>
              <a:t>Dele informasjon i sosiale medier</a:t>
            </a:r>
          </a:p>
          <a:p>
            <a:endParaRPr lang="nb-NO" dirty="0"/>
          </a:p>
        </p:txBody>
      </p:sp>
      <p:sp>
        <p:nvSpPr>
          <p:cNvPr id="6" name="Plassholder for tekst 5">
            <a:extLst>
              <a:ext uri="{FF2B5EF4-FFF2-40B4-BE49-F238E27FC236}">
                <a16:creationId xmlns:a16="http://schemas.microsoft.com/office/drawing/2014/main" id="{401C68A6-1A76-D19F-B8EF-4EAE554CFE36}"/>
              </a:ext>
            </a:extLst>
          </p:cNvPr>
          <p:cNvSpPr>
            <a:spLocks noGrp="1"/>
          </p:cNvSpPr>
          <p:nvPr>
            <p:ph type="body" sz="quarter" idx="15"/>
          </p:nvPr>
        </p:nvSpPr>
        <p:spPr/>
        <p:txBody>
          <a:bodyPr vert="horz" lIns="0" tIns="0" rIns="0" bIns="0" rtlCol="0" anchor="t">
            <a:noAutofit/>
          </a:bodyPr>
          <a:lstStyle/>
          <a:p>
            <a:pPr algn="l"/>
            <a:r>
              <a:rPr lang="nb-NO" dirty="0">
                <a:solidFill>
                  <a:schemeClr val="bg1"/>
                </a:solidFill>
              </a:rPr>
              <a:t>-</a:t>
            </a:r>
            <a:r>
              <a:rPr lang="nb-NO" dirty="0">
                <a:solidFill>
                  <a:srgbClr val="FCFCFC"/>
                </a:solidFill>
              </a:rPr>
              <a:t> Inviter til møter med politikere/partier man har kort vei til kontakt med</a:t>
            </a:r>
            <a:endParaRPr lang="nb-NO" dirty="0">
              <a:solidFill>
                <a:srgbClr val="FCFCFC"/>
              </a:solidFill>
              <a:cs typeface="Arial"/>
            </a:endParaRPr>
          </a:p>
        </p:txBody>
      </p:sp>
      <p:sp>
        <p:nvSpPr>
          <p:cNvPr id="7" name="Plassholder for tekst 6">
            <a:extLst>
              <a:ext uri="{FF2B5EF4-FFF2-40B4-BE49-F238E27FC236}">
                <a16:creationId xmlns:a16="http://schemas.microsoft.com/office/drawing/2014/main" id="{65EC75C1-6E2D-4BE1-C921-58980F6F219C}"/>
              </a:ext>
            </a:extLst>
          </p:cNvPr>
          <p:cNvSpPr>
            <a:spLocks noGrp="1"/>
          </p:cNvSpPr>
          <p:nvPr>
            <p:ph type="body" sz="quarter" idx="16"/>
          </p:nvPr>
        </p:nvSpPr>
        <p:spPr/>
        <p:txBody>
          <a:bodyPr/>
          <a:lstStyle/>
          <a:p>
            <a:r>
              <a:rPr lang="nb-NO" dirty="0"/>
              <a:t>Øke kunnskapen om saken</a:t>
            </a:r>
          </a:p>
        </p:txBody>
      </p:sp>
      <p:sp>
        <p:nvSpPr>
          <p:cNvPr id="8" name="Plassholder for tekst 7">
            <a:extLst>
              <a:ext uri="{FF2B5EF4-FFF2-40B4-BE49-F238E27FC236}">
                <a16:creationId xmlns:a16="http://schemas.microsoft.com/office/drawing/2014/main" id="{8D2EF807-8BD4-4E7F-0DB1-C4279079546E}"/>
              </a:ext>
            </a:extLst>
          </p:cNvPr>
          <p:cNvSpPr>
            <a:spLocks noGrp="1"/>
          </p:cNvSpPr>
          <p:nvPr>
            <p:ph type="body" sz="quarter" idx="17"/>
          </p:nvPr>
        </p:nvSpPr>
        <p:spPr/>
        <p:txBody>
          <a:bodyPr/>
          <a:lstStyle/>
          <a:p>
            <a:r>
              <a:rPr lang="nb-NO" dirty="0">
                <a:solidFill>
                  <a:srgbClr val="FCFCFC"/>
                </a:solidFill>
              </a:rPr>
              <a:t>Skape oppmerksomhet</a:t>
            </a:r>
            <a:endParaRPr lang="nb-NO">
              <a:solidFill>
                <a:srgbClr val="FCFCFC"/>
              </a:solidFill>
              <a:cs typeface="Arial"/>
            </a:endParaRPr>
          </a:p>
        </p:txBody>
      </p:sp>
      <p:sp>
        <p:nvSpPr>
          <p:cNvPr id="9" name="Plassholder for tekst 8">
            <a:extLst>
              <a:ext uri="{FF2B5EF4-FFF2-40B4-BE49-F238E27FC236}">
                <a16:creationId xmlns:a16="http://schemas.microsoft.com/office/drawing/2014/main" id="{D894B71F-39E7-9E92-46B1-C4743AD2E77A}"/>
              </a:ext>
            </a:extLst>
          </p:cNvPr>
          <p:cNvSpPr>
            <a:spLocks noGrp="1"/>
          </p:cNvSpPr>
          <p:nvPr>
            <p:ph type="body" sz="quarter" idx="18"/>
          </p:nvPr>
        </p:nvSpPr>
        <p:spPr/>
        <p:txBody>
          <a:bodyPr/>
          <a:lstStyle/>
          <a:p>
            <a:r>
              <a:rPr lang="nb-NO" dirty="0">
                <a:solidFill>
                  <a:srgbClr val="FCFCFC"/>
                </a:solidFill>
              </a:rPr>
              <a:t>Snakke med politikere</a:t>
            </a:r>
            <a:endParaRPr lang="nb-NO" dirty="0">
              <a:solidFill>
                <a:srgbClr val="FCFCFC"/>
              </a:solidFill>
              <a:cs typeface="Arial"/>
            </a:endParaRPr>
          </a:p>
        </p:txBody>
      </p:sp>
      <p:sp>
        <p:nvSpPr>
          <p:cNvPr id="12" name="Rektangel: avrundede hjørner 11">
            <a:extLst>
              <a:ext uri="{FF2B5EF4-FFF2-40B4-BE49-F238E27FC236}">
                <a16:creationId xmlns:a16="http://schemas.microsoft.com/office/drawing/2014/main" id="{D94F49AA-552F-05D6-5C58-125B27FDAA0E}"/>
              </a:ext>
            </a:extLst>
          </p:cNvPr>
          <p:cNvSpPr/>
          <p:nvPr/>
        </p:nvSpPr>
        <p:spPr>
          <a:xfrm>
            <a:off x="959187" y="2991853"/>
            <a:ext cx="3096128" cy="312490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3">
            <a:extLst>
              <a:ext uri="{FF2B5EF4-FFF2-40B4-BE49-F238E27FC236}">
                <a16:creationId xmlns:a16="http://schemas.microsoft.com/office/drawing/2014/main" id="{E73A7363-666C-F0BD-E986-3FDF02C63FFB}"/>
              </a:ext>
            </a:extLst>
          </p:cNvPr>
          <p:cNvSpPr>
            <a:spLocks noGrp="1"/>
          </p:cNvSpPr>
          <p:nvPr>
            <p:ph type="title"/>
          </p:nvPr>
        </p:nvSpPr>
        <p:spPr>
          <a:xfrm>
            <a:off x="1162559" y="1089065"/>
            <a:ext cx="9866883" cy="1325563"/>
          </a:xfrm>
        </p:spPr>
        <p:txBody>
          <a:bodyPr/>
          <a:lstStyle/>
          <a:p>
            <a:r>
              <a:rPr lang="nb-NO" dirty="0"/>
              <a:t>Hva kan vi gjøre?</a:t>
            </a:r>
          </a:p>
        </p:txBody>
      </p:sp>
    </p:spTree>
    <p:extLst>
      <p:ext uri="{BB962C8B-B14F-4D97-AF65-F5344CB8AC3E}">
        <p14:creationId xmlns:p14="http://schemas.microsoft.com/office/powerpoint/2010/main" val="378546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11" name="Rektangel: avrundede hjørner 10">
            <a:extLst>
              <a:ext uri="{FF2B5EF4-FFF2-40B4-BE49-F238E27FC236}">
                <a16:creationId xmlns:a16="http://schemas.microsoft.com/office/drawing/2014/main" id="{3E03E7E7-0403-F8D9-0CD6-6E2C49925C41}"/>
              </a:ext>
            </a:extLst>
          </p:cNvPr>
          <p:cNvSpPr/>
          <p:nvPr/>
        </p:nvSpPr>
        <p:spPr>
          <a:xfrm>
            <a:off x="8133347" y="2999874"/>
            <a:ext cx="3096128" cy="312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Plassholder for lysbildenummer 2">
            <a:extLst>
              <a:ext uri="{FF2B5EF4-FFF2-40B4-BE49-F238E27FC236}">
                <a16:creationId xmlns:a16="http://schemas.microsoft.com/office/drawing/2014/main" id="{4ED22020-472C-BC8C-ADA1-5BB282ABAA4F}"/>
              </a:ext>
            </a:extLst>
          </p:cNvPr>
          <p:cNvSpPr>
            <a:spLocks noGrp="1"/>
          </p:cNvSpPr>
          <p:nvPr>
            <p:ph type="sldNum" sz="quarter" idx="12"/>
          </p:nvPr>
        </p:nvSpPr>
        <p:spPr/>
        <p:txBody>
          <a:bodyPr/>
          <a:lstStyle/>
          <a:p>
            <a:fld id="{A0269F28-EAEE-46E9-879B-415EFE472FE5}" type="slidenum">
              <a:rPr lang="nb-NO" smtClean="0"/>
              <a:pPr/>
              <a:t>24</a:t>
            </a:fld>
            <a:endParaRPr lang="nb-NO" dirty="0"/>
          </a:p>
        </p:txBody>
      </p:sp>
      <p:sp>
        <p:nvSpPr>
          <p:cNvPr id="4" name="Plassholder for tekst 3">
            <a:extLst>
              <a:ext uri="{FF2B5EF4-FFF2-40B4-BE49-F238E27FC236}">
                <a16:creationId xmlns:a16="http://schemas.microsoft.com/office/drawing/2014/main" id="{D87E1A1B-9276-ED02-1E6C-2FBE768A7AE7}"/>
              </a:ext>
            </a:extLst>
          </p:cNvPr>
          <p:cNvSpPr>
            <a:spLocks noGrp="1"/>
          </p:cNvSpPr>
          <p:nvPr>
            <p:ph type="body" sz="quarter" idx="13"/>
          </p:nvPr>
        </p:nvSpPr>
        <p:spPr/>
        <p:txBody>
          <a:bodyPr/>
          <a:lstStyle/>
          <a:p>
            <a:pPr marL="342900" indent="-342900" algn="l">
              <a:buFontTx/>
              <a:buChar char="-"/>
            </a:pPr>
            <a:r>
              <a:rPr lang="nb-NO" dirty="0"/>
              <a:t>Les deg opp på temaet via nettsidens ressurser</a:t>
            </a:r>
          </a:p>
          <a:p>
            <a:pPr marL="342900" indent="-342900" algn="l">
              <a:buFontTx/>
              <a:buChar char="-"/>
            </a:pPr>
            <a:endParaRPr lang="nb-NO" dirty="0"/>
          </a:p>
          <a:p>
            <a:pPr marL="342900" indent="-342900">
              <a:buFontTx/>
              <a:buChar char="-"/>
            </a:pPr>
            <a:endParaRPr lang="nb-NO" dirty="0"/>
          </a:p>
        </p:txBody>
      </p:sp>
      <p:sp>
        <p:nvSpPr>
          <p:cNvPr id="5" name="Plassholder for tekst 4">
            <a:extLst>
              <a:ext uri="{FF2B5EF4-FFF2-40B4-BE49-F238E27FC236}">
                <a16:creationId xmlns:a16="http://schemas.microsoft.com/office/drawing/2014/main" id="{EAC9B95F-FE7D-D53D-9130-681032E44145}"/>
              </a:ext>
            </a:extLst>
          </p:cNvPr>
          <p:cNvSpPr>
            <a:spLocks noGrp="1"/>
          </p:cNvSpPr>
          <p:nvPr>
            <p:ph type="body" sz="quarter" idx="14"/>
          </p:nvPr>
        </p:nvSpPr>
        <p:spPr/>
        <p:txBody>
          <a:bodyPr/>
          <a:lstStyle/>
          <a:p>
            <a:pPr marL="342900" indent="-342900" algn="l">
              <a:buFontTx/>
              <a:buChar char="-"/>
            </a:pPr>
            <a:r>
              <a:rPr lang="nb-NO" dirty="0"/>
              <a:t>Skrive leserinnlegg/kronikker</a:t>
            </a:r>
          </a:p>
          <a:p>
            <a:pPr marL="342900" indent="-342900" algn="l">
              <a:buFontTx/>
              <a:buChar char="-"/>
            </a:pPr>
            <a:r>
              <a:rPr lang="nb-NO" dirty="0"/>
              <a:t>Dele informasjon i sosiale medier</a:t>
            </a:r>
          </a:p>
          <a:p>
            <a:endParaRPr lang="nb-NO" dirty="0"/>
          </a:p>
        </p:txBody>
      </p:sp>
      <p:sp>
        <p:nvSpPr>
          <p:cNvPr id="6" name="Plassholder for tekst 5">
            <a:extLst>
              <a:ext uri="{FF2B5EF4-FFF2-40B4-BE49-F238E27FC236}">
                <a16:creationId xmlns:a16="http://schemas.microsoft.com/office/drawing/2014/main" id="{401C68A6-1A76-D19F-B8EF-4EAE554CFE36}"/>
              </a:ext>
            </a:extLst>
          </p:cNvPr>
          <p:cNvSpPr>
            <a:spLocks noGrp="1"/>
          </p:cNvSpPr>
          <p:nvPr>
            <p:ph type="body" sz="quarter" idx="15"/>
          </p:nvPr>
        </p:nvSpPr>
        <p:spPr/>
        <p:txBody>
          <a:bodyPr vert="horz" lIns="0" tIns="0" rIns="0" bIns="0" rtlCol="0" anchor="t">
            <a:noAutofit/>
          </a:bodyPr>
          <a:lstStyle/>
          <a:p>
            <a:pPr algn="l"/>
            <a:r>
              <a:rPr lang="nb-NO" dirty="0">
                <a:solidFill>
                  <a:srgbClr val="FCFCFC"/>
                </a:solidFill>
              </a:rPr>
              <a:t>- Inviter til møter med politikere/partier man har kort vei til kontakt med</a:t>
            </a:r>
          </a:p>
        </p:txBody>
      </p:sp>
      <p:sp>
        <p:nvSpPr>
          <p:cNvPr id="7" name="Plassholder for tekst 6">
            <a:extLst>
              <a:ext uri="{FF2B5EF4-FFF2-40B4-BE49-F238E27FC236}">
                <a16:creationId xmlns:a16="http://schemas.microsoft.com/office/drawing/2014/main" id="{65EC75C1-6E2D-4BE1-C921-58980F6F219C}"/>
              </a:ext>
            </a:extLst>
          </p:cNvPr>
          <p:cNvSpPr>
            <a:spLocks noGrp="1"/>
          </p:cNvSpPr>
          <p:nvPr>
            <p:ph type="body" sz="quarter" idx="16"/>
          </p:nvPr>
        </p:nvSpPr>
        <p:spPr/>
        <p:txBody>
          <a:bodyPr/>
          <a:lstStyle/>
          <a:p>
            <a:r>
              <a:rPr lang="nb-NO" dirty="0"/>
              <a:t>Øke kunnskapen om saken</a:t>
            </a:r>
          </a:p>
        </p:txBody>
      </p:sp>
      <p:sp>
        <p:nvSpPr>
          <p:cNvPr id="8" name="Plassholder for tekst 7">
            <a:extLst>
              <a:ext uri="{FF2B5EF4-FFF2-40B4-BE49-F238E27FC236}">
                <a16:creationId xmlns:a16="http://schemas.microsoft.com/office/drawing/2014/main" id="{8D2EF807-8BD4-4E7F-0DB1-C4279079546E}"/>
              </a:ext>
            </a:extLst>
          </p:cNvPr>
          <p:cNvSpPr>
            <a:spLocks noGrp="1"/>
          </p:cNvSpPr>
          <p:nvPr>
            <p:ph type="body" sz="quarter" idx="17"/>
          </p:nvPr>
        </p:nvSpPr>
        <p:spPr/>
        <p:txBody>
          <a:bodyPr/>
          <a:lstStyle/>
          <a:p>
            <a:r>
              <a:rPr lang="nb-NO" dirty="0"/>
              <a:t>Skape oppmerksomhet</a:t>
            </a:r>
          </a:p>
        </p:txBody>
      </p:sp>
      <p:sp>
        <p:nvSpPr>
          <p:cNvPr id="9" name="Plassholder for tekst 8">
            <a:extLst>
              <a:ext uri="{FF2B5EF4-FFF2-40B4-BE49-F238E27FC236}">
                <a16:creationId xmlns:a16="http://schemas.microsoft.com/office/drawing/2014/main" id="{D894B71F-39E7-9E92-46B1-C4743AD2E77A}"/>
              </a:ext>
            </a:extLst>
          </p:cNvPr>
          <p:cNvSpPr>
            <a:spLocks noGrp="1"/>
          </p:cNvSpPr>
          <p:nvPr>
            <p:ph type="body" sz="quarter" idx="18"/>
          </p:nvPr>
        </p:nvSpPr>
        <p:spPr/>
        <p:txBody>
          <a:bodyPr/>
          <a:lstStyle/>
          <a:p>
            <a:r>
              <a:rPr lang="nb-NO" dirty="0">
                <a:solidFill>
                  <a:srgbClr val="FCFCFC"/>
                </a:solidFill>
              </a:rPr>
              <a:t>Snakke med politikere</a:t>
            </a:r>
            <a:endParaRPr lang="nb-NO" dirty="0">
              <a:solidFill>
                <a:srgbClr val="FCFCFC"/>
              </a:solidFill>
              <a:cs typeface="Arial"/>
            </a:endParaRPr>
          </a:p>
        </p:txBody>
      </p:sp>
      <p:sp>
        <p:nvSpPr>
          <p:cNvPr id="10" name="Rektangel: avrundede hjørner 9">
            <a:extLst>
              <a:ext uri="{FF2B5EF4-FFF2-40B4-BE49-F238E27FC236}">
                <a16:creationId xmlns:a16="http://schemas.microsoft.com/office/drawing/2014/main" id="{B9A08427-065E-7AAB-5486-B5C1B0E95C38}"/>
              </a:ext>
            </a:extLst>
          </p:cNvPr>
          <p:cNvSpPr/>
          <p:nvPr/>
        </p:nvSpPr>
        <p:spPr>
          <a:xfrm>
            <a:off x="4576680" y="2999873"/>
            <a:ext cx="3096128" cy="312490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avrundede hjørner 11">
            <a:extLst>
              <a:ext uri="{FF2B5EF4-FFF2-40B4-BE49-F238E27FC236}">
                <a16:creationId xmlns:a16="http://schemas.microsoft.com/office/drawing/2014/main" id="{D94F49AA-552F-05D6-5C58-125B27FDAA0E}"/>
              </a:ext>
            </a:extLst>
          </p:cNvPr>
          <p:cNvSpPr/>
          <p:nvPr/>
        </p:nvSpPr>
        <p:spPr>
          <a:xfrm>
            <a:off x="959187" y="2991853"/>
            <a:ext cx="3096128" cy="312490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3">
            <a:extLst>
              <a:ext uri="{FF2B5EF4-FFF2-40B4-BE49-F238E27FC236}">
                <a16:creationId xmlns:a16="http://schemas.microsoft.com/office/drawing/2014/main" id="{E73A7363-666C-F0BD-E986-3FDF02C63FFB}"/>
              </a:ext>
            </a:extLst>
          </p:cNvPr>
          <p:cNvSpPr>
            <a:spLocks noGrp="1"/>
          </p:cNvSpPr>
          <p:nvPr>
            <p:ph type="title"/>
          </p:nvPr>
        </p:nvSpPr>
        <p:spPr>
          <a:xfrm>
            <a:off x="1162559" y="1089065"/>
            <a:ext cx="9866883" cy="1325563"/>
          </a:xfrm>
        </p:spPr>
        <p:txBody>
          <a:bodyPr/>
          <a:lstStyle/>
          <a:p>
            <a:r>
              <a:rPr lang="nb-NO" dirty="0"/>
              <a:t>Hva kan vi gjøre?</a:t>
            </a:r>
          </a:p>
        </p:txBody>
      </p:sp>
    </p:spTree>
    <p:extLst>
      <p:ext uri="{BB962C8B-B14F-4D97-AF65-F5344CB8AC3E}">
        <p14:creationId xmlns:p14="http://schemas.microsoft.com/office/powerpoint/2010/main" val="45245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BAC49-CE40-B28D-5455-8FF5E8214BAE}"/>
              </a:ext>
            </a:extLst>
          </p:cNvPr>
          <p:cNvSpPr>
            <a:spLocks noGrp="1"/>
          </p:cNvSpPr>
          <p:nvPr>
            <p:ph type="title"/>
          </p:nvPr>
        </p:nvSpPr>
        <p:spPr>
          <a:xfrm>
            <a:off x="1841317" y="2317040"/>
            <a:ext cx="8509365" cy="1325563"/>
          </a:xfrm>
        </p:spPr>
        <p:txBody>
          <a:bodyPr/>
          <a:lstStyle/>
          <a:p>
            <a:r>
              <a:rPr lang="nb-NO" dirty="0"/>
              <a:t>Takk for at du deltok!</a:t>
            </a:r>
          </a:p>
        </p:txBody>
      </p:sp>
      <p:sp>
        <p:nvSpPr>
          <p:cNvPr id="3" name="Plassholder for tekst 2">
            <a:extLst>
              <a:ext uri="{FF2B5EF4-FFF2-40B4-BE49-F238E27FC236}">
                <a16:creationId xmlns:a16="http://schemas.microsoft.com/office/drawing/2014/main" id="{E2FA2E49-3A6F-0194-CB80-7A2684331E4F}"/>
              </a:ext>
            </a:extLst>
          </p:cNvPr>
          <p:cNvSpPr>
            <a:spLocks noGrp="1"/>
          </p:cNvSpPr>
          <p:nvPr>
            <p:ph type="body" sz="quarter" idx="13"/>
          </p:nvPr>
        </p:nvSpPr>
        <p:spPr>
          <a:xfrm>
            <a:off x="2371636" y="3834466"/>
            <a:ext cx="7448726" cy="1143132"/>
          </a:xfrm>
        </p:spPr>
        <p:txBody>
          <a:bodyPr/>
          <a:lstStyle/>
          <a:p>
            <a:r>
              <a:rPr lang="nb-NO" dirty="0"/>
              <a:t>Det er når vi står sammen at vi klarer å vinne de store miljøkampene, og sammen skal vi stoppe norsk åpning for gruvedrift på havbunnen! </a:t>
            </a:r>
          </a:p>
        </p:txBody>
      </p:sp>
    </p:spTree>
    <p:extLst>
      <p:ext uri="{BB962C8B-B14F-4D97-AF65-F5344CB8AC3E}">
        <p14:creationId xmlns:p14="http://schemas.microsoft.com/office/powerpoint/2010/main" val="280523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Rektangel: avrundede hjørner 1">
            <a:extLst>
              <a:ext uri="{FF2B5EF4-FFF2-40B4-BE49-F238E27FC236}">
                <a16:creationId xmlns:a16="http://schemas.microsoft.com/office/drawing/2014/main" id="{2C84587C-4D1B-0B43-7E9C-4378A71B4527}"/>
              </a:ext>
            </a:extLst>
          </p:cNvPr>
          <p:cNvSpPr/>
          <p:nvPr/>
        </p:nvSpPr>
        <p:spPr>
          <a:xfrm>
            <a:off x="4513589" y="2641946"/>
            <a:ext cx="3577395" cy="2796328"/>
          </a:xfrm>
          <a:prstGeom prst="roundRect">
            <a:avLst/>
          </a:prstGeom>
          <a:solidFill>
            <a:srgbClr val="0C5F56"/>
          </a:solidFill>
          <a:ln>
            <a:solidFill>
              <a:srgbClr val="094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3</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641946"/>
            <a:ext cx="3437536" cy="2568717"/>
          </a:xfrm>
          <a:prstGeom prst="rect">
            <a:avLst/>
          </a:prstGeom>
          <a:noFill/>
        </p:spPr>
        <p:txBody>
          <a:bodyPr wrap="square" rtlCol="0">
            <a:spAutoFit/>
          </a:bodyPr>
          <a:lstStyle/>
          <a:p>
            <a:pPr>
              <a:lnSpc>
                <a:spcPct val="150000"/>
              </a:lnSpc>
            </a:pPr>
            <a:r>
              <a:rPr lang="nb-NO" sz="2200" b="0" i="0" dirty="0">
                <a:solidFill>
                  <a:srgbClr val="242424"/>
                </a:solidFill>
                <a:effectLst/>
                <a:latin typeface="Arial" panose="020B0604020202020204" pitchFamily="34" charset="0"/>
              </a:rPr>
              <a:t>Høyreregjeringen satte i gang åpningsprosessen for havbunnsmineraler, og havbunnsmineralloven trådte i kraft 1.juli 2019. </a:t>
            </a:r>
            <a:endParaRPr lang="nb-NO" sz="2200" dirty="0"/>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8"/>
            <a:ext cx="3437536" cy="2431435"/>
          </a:xfrm>
          <a:prstGeom prst="rect">
            <a:avLst/>
          </a:prstGeom>
          <a:noFill/>
        </p:spPr>
        <p:txBody>
          <a:bodyPr wrap="square" rtlCol="0">
            <a:spAutoFit/>
          </a:bodyPr>
          <a:lstStyle/>
          <a:p>
            <a:r>
              <a:rPr lang="nb-NO" sz="2200" b="0" i="0" dirty="0">
                <a:solidFill>
                  <a:schemeClr val="bg1"/>
                </a:solidFill>
                <a:effectLst/>
                <a:latin typeface="Arial" panose="020B0604020202020204" pitchFamily="34" charset="0"/>
              </a:rPr>
              <a:t>Dagens regjering fulgte opp med en</a:t>
            </a:r>
          </a:p>
          <a:p>
            <a:r>
              <a:rPr lang="nb-NO" sz="1900" b="0" i="0" u="sng" dirty="0" err="1">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Konsekvensutedningsprosess</a:t>
            </a:r>
            <a:r>
              <a:rPr lang="nb-NO" sz="1900" b="0" i="0" u="sng"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 (jan23)</a:t>
            </a:r>
            <a:r>
              <a:rPr lang="nb-NO" sz="2200" b="0" i="0" u="sng"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 </a:t>
            </a:r>
            <a:r>
              <a:rPr lang="nb-NO" sz="2200" b="0" i="0" dirty="0">
                <a:solidFill>
                  <a:schemeClr val="bg1"/>
                </a:solidFill>
                <a:effectLst/>
                <a:latin typeface="Arial" panose="020B0604020202020204" pitchFamily="34" charset="0"/>
              </a:rPr>
              <a:t>og </a:t>
            </a:r>
            <a:r>
              <a:rPr lang="nb-NO" sz="2200" b="0" i="0" u="sng"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Åpningsmelding</a:t>
            </a:r>
            <a:r>
              <a:rPr lang="nb-NO" sz="2200" b="0" i="0" u="sng" dirty="0">
                <a:solidFill>
                  <a:schemeClr val="bg1"/>
                </a:solidFill>
                <a:effectLst/>
                <a:latin typeface="Arial" panose="020B0604020202020204" pitchFamily="34" charset="0"/>
              </a:rPr>
              <a:t> (juni 23)</a:t>
            </a:r>
            <a:r>
              <a:rPr lang="nb-NO" sz="2200" b="0" i="0" dirty="0">
                <a:solidFill>
                  <a:schemeClr val="bg1"/>
                </a:solidFill>
                <a:effectLst/>
                <a:latin typeface="Arial" panose="020B0604020202020204" pitchFamily="34" charset="0"/>
              </a:rPr>
              <a:t> for svært store havområder, som nå er presentert for Stortinget.</a:t>
            </a:r>
            <a:endParaRPr lang="nb-NO" sz="2200" dirty="0">
              <a:solidFill>
                <a:schemeClr val="bg1"/>
              </a:solidFill>
            </a:endParaRPr>
          </a:p>
        </p:txBody>
      </p:sp>
      <p:sp>
        <p:nvSpPr>
          <p:cNvPr id="8" name="TekstSylinder 7">
            <a:extLst>
              <a:ext uri="{FF2B5EF4-FFF2-40B4-BE49-F238E27FC236}">
                <a16:creationId xmlns:a16="http://schemas.microsoft.com/office/drawing/2014/main" id="{C85DA80E-4F89-8D37-C92F-3C26D67D7FB2}"/>
              </a:ext>
            </a:extLst>
          </p:cNvPr>
          <p:cNvSpPr txBox="1"/>
          <p:nvPr/>
        </p:nvSpPr>
        <p:spPr>
          <a:xfrm>
            <a:off x="8363697" y="2641946"/>
            <a:ext cx="3437536" cy="2568717"/>
          </a:xfrm>
          <a:prstGeom prst="rect">
            <a:avLst/>
          </a:prstGeom>
          <a:noFill/>
        </p:spPr>
        <p:txBody>
          <a:bodyPr wrap="square" lIns="91440" tIns="45720" rIns="91440" bIns="45720" rtlCol="0" anchor="t">
            <a:spAutoFit/>
          </a:bodyPr>
          <a:lstStyle/>
          <a:p>
            <a:pPr>
              <a:lnSpc>
                <a:spcPct val="150000"/>
              </a:lnSpc>
            </a:pPr>
            <a:r>
              <a:rPr lang="nb-NO" sz="2000" b="0" i="0" dirty="0">
                <a:solidFill>
                  <a:srgbClr val="FCFCFC"/>
                </a:solidFill>
                <a:effectLst/>
                <a:latin typeface="Arial"/>
                <a:cs typeface="Arial"/>
              </a:rPr>
              <a:t>Torsdag 26.oktober: </a:t>
            </a:r>
            <a:r>
              <a:rPr lang="nb-NO" sz="2200" b="0" i="0" dirty="0">
                <a:solidFill>
                  <a:srgbClr val="FCFCFC"/>
                </a:solidFill>
                <a:effectLst/>
                <a:latin typeface="Arial"/>
                <a:cs typeface="Arial"/>
              </a:rPr>
              <a:t>høring i Energi- og miljøkomiteen om åpningsmeldingen for mineralvirksomhet på norsk kontinentalsokkel.</a:t>
            </a:r>
            <a:r>
              <a:rPr lang="nb-NO" sz="2200" dirty="0">
                <a:solidFill>
                  <a:srgbClr val="FCFCFC"/>
                </a:solidFill>
                <a:latin typeface="Arial"/>
                <a:cs typeface="Arial"/>
              </a:rPr>
              <a:t> </a:t>
            </a:r>
            <a:endParaRPr lang="nb-NO" sz="2200">
              <a:solidFill>
                <a:srgbClr val="FCFCFC"/>
              </a:solidFill>
              <a:cs typeface="Arial"/>
            </a:endParaRPr>
          </a:p>
        </p:txBody>
      </p:sp>
    </p:spTree>
    <p:extLst>
      <p:ext uri="{BB962C8B-B14F-4D97-AF65-F5344CB8AC3E}">
        <p14:creationId xmlns:p14="http://schemas.microsoft.com/office/powerpoint/2010/main" val="40300776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Rektangel: avrundede hjørner 1">
            <a:extLst>
              <a:ext uri="{FF2B5EF4-FFF2-40B4-BE49-F238E27FC236}">
                <a16:creationId xmlns:a16="http://schemas.microsoft.com/office/drawing/2014/main" id="{2C84587C-4D1B-0B43-7E9C-4378A71B4527}"/>
              </a:ext>
            </a:extLst>
          </p:cNvPr>
          <p:cNvSpPr/>
          <p:nvPr/>
        </p:nvSpPr>
        <p:spPr>
          <a:xfrm>
            <a:off x="8293768" y="2641946"/>
            <a:ext cx="3577395" cy="2796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4</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641946"/>
            <a:ext cx="3437536" cy="3076548"/>
          </a:xfrm>
          <a:prstGeom prst="rect">
            <a:avLst/>
          </a:prstGeom>
          <a:noFill/>
        </p:spPr>
        <p:txBody>
          <a:bodyPr wrap="square" lIns="91440" tIns="45720" rIns="91440" bIns="45720" rtlCol="0" anchor="t">
            <a:spAutoFit/>
          </a:bodyPr>
          <a:lstStyle/>
          <a:p>
            <a:pPr>
              <a:lnSpc>
                <a:spcPct val="150000"/>
              </a:lnSpc>
            </a:pPr>
            <a:r>
              <a:rPr lang="nb-NO" sz="2200" b="0" i="0" dirty="0">
                <a:solidFill>
                  <a:srgbClr val="242424"/>
                </a:solidFill>
                <a:effectLst/>
                <a:latin typeface="Arial"/>
                <a:cs typeface="Arial"/>
              </a:rPr>
              <a:t>Høyreregjeringen satte i gang åpningsprosessen for havbunnsmineraler</a:t>
            </a:r>
            <a:r>
              <a:rPr lang="nb-NO" sz="2200" dirty="0">
                <a:solidFill>
                  <a:srgbClr val="242424"/>
                </a:solidFill>
                <a:latin typeface="Arial"/>
                <a:cs typeface="Arial"/>
              </a:rPr>
              <a:t> i 2017</a:t>
            </a:r>
            <a:r>
              <a:rPr lang="nb-NO" sz="2200" b="0" i="0" dirty="0">
                <a:solidFill>
                  <a:srgbClr val="242424"/>
                </a:solidFill>
                <a:effectLst/>
                <a:latin typeface="Arial"/>
                <a:cs typeface="Arial"/>
              </a:rPr>
              <a:t>, og havbunnsmineralloven trådte i kraft 1.juli 2019.</a:t>
            </a:r>
            <a:r>
              <a:rPr lang="nb-NO" sz="2200" dirty="0">
                <a:solidFill>
                  <a:srgbClr val="242424"/>
                </a:solidFill>
                <a:latin typeface="Arial"/>
                <a:cs typeface="Arial"/>
              </a:rPr>
              <a:t> </a:t>
            </a:r>
            <a:endParaRPr lang="nb-NO" sz="2200" dirty="0"/>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8"/>
            <a:ext cx="3437536" cy="2416046"/>
          </a:xfrm>
          <a:prstGeom prst="rect">
            <a:avLst/>
          </a:prstGeom>
          <a:noFill/>
        </p:spPr>
        <p:txBody>
          <a:bodyPr wrap="square" rtlCol="0">
            <a:spAutoFit/>
          </a:bodyPr>
          <a:lstStyle/>
          <a:p>
            <a:r>
              <a:rPr lang="nb-NO" sz="2200" b="0" i="0" dirty="0">
                <a:solidFill>
                  <a:srgbClr val="242424"/>
                </a:solidFill>
                <a:effectLst/>
                <a:latin typeface="Arial" panose="020B0604020202020204" pitchFamily="34" charset="0"/>
              </a:rPr>
              <a:t>Dagens regjering fulgte opp med en</a:t>
            </a:r>
          </a:p>
          <a:p>
            <a:r>
              <a:rPr lang="nb-NO" sz="1900" b="0" i="0" u="sng" dirty="0" err="1">
                <a:solidFill>
                  <a:srgbClr val="0563C1"/>
                </a:solidFill>
                <a:effectLst/>
                <a:latin typeface="Arial" panose="020B0604020202020204" pitchFamily="34" charset="0"/>
                <a:hlinkClick r:id="rId3"/>
              </a:rPr>
              <a:t>Konsekvensutedningsprosess</a:t>
            </a:r>
            <a:r>
              <a:rPr lang="nb-NO" sz="1900" b="0" i="0" u="sng" dirty="0">
                <a:solidFill>
                  <a:srgbClr val="0563C1"/>
                </a:solidFill>
                <a:effectLst/>
                <a:latin typeface="Arial" panose="020B0604020202020204" pitchFamily="34" charset="0"/>
                <a:hlinkClick r:id="rId3"/>
              </a:rPr>
              <a:t> (jan23)</a:t>
            </a:r>
            <a:r>
              <a:rPr lang="nb-NO" sz="2200" b="0" i="0" u="sng" dirty="0">
                <a:solidFill>
                  <a:srgbClr val="0563C1"/>
                </a:solidFill>
                <a:effectLst/>
                <a:latin typeface="Arial" panose="020B0604020202020204" pitchFamily="34" charset="0"/>
                <a:hlinkClick r:id="rId3"/>
              </a:rPr>
              <a:t> </a:t>
            </a:r>
            <a:r>
              <a:rPr lang="nb-NO" sz="2200" b="0" i="0" dirty="0">
                <a:solidFill>
                  <a:srgbClr val="242424"/>
                </a:solidFill>
                <a:effectLst/>
                <a:latin typeface="Arial" panose="020B0604020202020204" pitchFamily="34" charset="0"/>
              </a:rPr>
              <a:t>og </a:t>
            </a:r>
            <a:r>
              <a:rPr lang="nb-NO" sz="2200" b="0" i="0" u="sng" dirty="0">
                <a:solidFill>
                  <a:srgbClr val="0563C1"/>
                </a:solidFill>
                <a:effectLst/>
                <a:latin typeface="Arial" panose="020B0604020202020204" pitchFamily="34" charset="0"/>
                <a:hlinkClick r:id="rId4"/>
              </a:rPr>
              <a:t>Åpningsmelding</a:t>
            </a:r>
            <a:r>
              <a:rPr lang="nb-NO" sz="2200" b="0" i="0" u="sng" dirty="0">
                <a:solidFill>
                  <a:srgbClr val="0563C1"/>
                </a:solidFill>
                <a:effectLst/>
                <a:latin typeface="Arial" panose="020B0604020202020204" pitchFamily="34" charset="0"/>
              </a:rPr>
              <a:t> (juni 23)</a:t>
            </a:r>
            <a:r>
              <a:rPr lang="nb-NO" sz="2200" b="0" i="0" dirty="0">
                <a:solidFill>
                  <a:srgbClr val="242424"/>
                </a:solidFill>
                <a:effectLst/>
                <a:latin typeface="Arial" panose="020B0604020202020204" pitchFamily="34" charset="0"/>
              </a:rPr>
              <a:t> for svært store havområder, som nå er presentert for Stortinget.</a:t>
            </a:r>
            <a:endParaRPr lang="nb-NO" sz="2200" dirty="0"/>
          </a:p>
        </p:txBody>
      </p:sp>
      <p:sp>
        <p:nvSpPr>
          <p:cNvPr id="8" name="TekstSylinder 7">
            <a:extLst>
              <a:ext uri="{FF2B5EF4-FFF2-40B4-BE49-F238E27FC236}">
                <a16:creationId xmlns:a16="http://schemas.microsoft.com/office/drawing/2014/main" id="{C85DA80E-4F89-8D37-C92F-3C26D67D7FB2}"/>
              </a:ext>
            </a:extLst>
          </p:cNvPr>
          <p:cNvSpPr txBox="1"/>
          <p:nvPr/>
        </p:nvSpPr>
        <p:spPr>
          <a:xfrm>
            <a:off x="8363697" y="2641946"/>
            <a:ext cx="3437536" cy="2568717"/>
          </a:xfrm>
          <a:prstGeom prst="rect">
            <a:avLst/>
          </a:prstGeom>
          <a:noFill/>
        </p:spPr>
        <p:txBody>
          <a:bodyPr wrap="square" rtlCol="0">
            <a:spAutoFit/>
          </a:bodyPr>
          <a:lstStyle/>
          <a:p>
            <a:pPr>
              <a:lnSpc>
                <a:spcPct val="150000"/>
              </a:lnSpc>
            </a:pPr>
            <a:r>
              <a:rPr lang="nb-NO" sz="2000" b="0" i="0" dirty="0">
                <a:solidFill>
                  <a:schemeClr val="bg1"/>
                </a:solidFill>
                <a:effectLst/>
                <a:latin typeface="Arial" panose="020B0604020202020204" pitchFamily="34" charset="0"/>
              </a:rPr>
              <a:t>Torsdag 26.oktober: </a:t>
            </a:r>
            <a:r>
              <a:rPr lang="nb-NO" sz="2200" b="0" i="0" dirty="0">
                <a:solidFill>
                  <a:schemeClr val="bg1"/>
                </a:solidFill>
                <a:effectLst/>
                <a:latin typeface="Arial" panose="020B0604020202020204" pitchFamily="34" charset="0"/>
              </a:rPr>
              <a:t>høring i Energi- og miljøkomiteen om åpningsmeldingen for mineralvirksomhet på norsk kontinentalsokkel. </a:t>
            </a:r>
            <a:endParaRPr lang="nb-NO" sz="2200" dirty="0">
              <a:solidFill>
                <a:schemeClr val="bg1"/>
              </a:solidFill>
            </a:endParaRPr>
          </a:p>
        </p:txBody>
      </p:sp>
    </p:spTree>
    <p:extLst>
      <p:ext uri="{BB962C8B-B14F-4D97-AF65-F5344CB8AC3E}">
        <p14:creationId xmlns:p14="http://schemas.microsoft.com/office/powerpoint/2010/main" val="27905041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5" name="Rektangel: avrundede hjørner 4">
            <a:extLst>
              <a:ext uri="{FF2B5EF4-FFF2-40B4-BE49-F238E27FC236}">
                <a16:creationId xmlns:a16="http://schemas.microsoft.com/office/drawing/2014/main" id="{FC79D5AA-0764-5A6E-749B-C7A4527529D6}"/>
              </a:ext>
            </a:extLst>
          </p:cNvPr>
          <p:cNvSpPr/>
          <p:nvPr/>
        </p:nvSpPr>
        <p:spPr>
          <a:xfrm>
            <a:off x="512687" y="2779227"/>
            <a:ext cx="3293155" cy="2370289"/>
          </a:xfrm>
          <a:prstGeom prst="roundRect">
            <a:avLst/>
          </a:prstGeom>
          <a:solidFill>
            <a:srgbClr val="0C5F56"/>
          </a:solidFill>
          <a:ln>
            <a:solidFill>
              <a:srgbClr val="B9D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E5C58B"/>
              </a:solidFill>
            </a:endParaRPr>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5</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779228"/>
            <a:ext cx="3437536" cy="2060885"/>
          </a:xfrm>
          <a:prstGeom prst="rect">
            <a:avLst/>
          </a:prstGeom>
          <a:noFill/>
          <a:ln>
            <a:noFill/>
          </a:ln>
        </p:spPr>
        <p:txBody>
          <a:bodyPr wrap="square" rtlCol="0">
            <a:spAutoFit/>
          </a:bodyPr>
          <a:lstStyle/>
          <a:p>
            <a:pPr>
              <a:lnSpc>
                <a:spcPct val="150000"/>
              </a:lnSpc>
            </a:pPr>
            <a:r>
              <a:rPr lang="nb-NO" sz="2200" dirty="0">
                <a:solidFill>
                  <a:schemeClr val="bg1"/>
                </a:solidFill>
                <a:latin typeface="Arial" panose="020B0604020202020204" pitchFamily="34" charset="0"/>
              </a:rPr>
              <a:t>Hele november:</a:t>
            </a:r>
          </a:p>
          <a:p>
            <a:pPr>
              <a:lnSpc>
                <a:spcPct val="150000"/>
              </a:lnSpc>
            </a:pPr>
            <a:r>
              <a:rPr lang="nb-NO" sz="2200" dirty="0">
                <a:solidFill>
                  <a:schemeClr val="bg1"/>
                </a:solidFill>
                <a:latin typeface="Arial" panose="020B0604020202020204" pitchFamily="34" charset="0"/>
              </a:rPr>
              <a:t>Budsjettforhandlinger mellom regjeringen og SV.</a:t>
            </a:r>
            <a:endParaRPr lang="nb-NO" sz="2200" dirty="0">
              <a:solidFill>
                <a:schemeClr val="bg1"/>
              </a:solidFill>
            </a:endParaRPr>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7"/>
            <a:ext cx="3437536" cy="2060885"/>
          </a:xfrm>
          <a:prstGeom prst="rect">
            <a:avLst/>
          </a:prstGeom>
          <a:noFill/>
        </p:spPr>
        <p:txBody>
          <a:bodyPr wrap="square" lIns="91440" tIns="45720" rIns="91440" bIns="45720" rtlCol="0" anchor="t">
            <a:spAutoFit/>
          </a:bodyPr>
          <a:lstStyle/>
          <a:p>
            <a:pPr>
              <a:lnSpc>
                <a:spcPct val="150000"/>
              </a:lnSpc>
            </a:pPr>
            <a:r>
              <a:rPr lang="nb-NO" sz="2200" b="0" i="0" dirty="0">
                <a:solidFill>
                  <a:srgbClr val="FCFCFC"/>
                </a:solidFill>
                <a:effectLst/>
                <a:latin typeface="Arial"/>
                <a:cs typeface="Arial"/>
              </a:rPr>
              <a:t>19. Desember er frist for komiteen å avgi sin innstilling for Stortingsmeldingen</a:t>
            </a:r>
            <a:endParaRPr lang="nb-NO" sz="2200">
              <a:solidFill>
                <a:srgbClr val="FCFCFC"/>
              </a:solidFill>
              <a:latin typeface="Arial"/>
              <a:cs typeface="Arial"/>
            </a:endParaRPr>
          </a:p>
        </p:txBody>
      </p:sp>
      <p:sp>
        <p:nvSpPr>
          <p:cNvPr id="8" name="TekstSylinder 7">
            <a:extLst>
              <a:ext uri="{FF2B5EF4-FFF2-40B4-BE49-F238E27FC236}">
                <a16:creationId xmlns:a16="http://schemas.microsoft.com/office/drawing/2014/main" id="{C85DA80E-4F89-8D37-C92F-3C26D67D7FB2}"/>
              </a:ext>
            </a:extLst>
          </p:cNvPr>
          <p:cNvSpPr txBox="1"/>
          <p:nvPr/>
        </p:nvSpPr>
        <p:spPr>
          <a:xfrm>
            <a:off x="9019456" y="2675099"/>
            <a:ext cx="2439133" cy="2217082"/>
          </a:xfrm>
          <a:prstGeom prst="rect">
            <a:avLst/>
          </a:prstGeom>
          <a:noFill/>
        </p:spPr>
        <p:txBody>
          <a:bodyPr wrap="square" lIns="91440" tIns="45720" rIns="91440" bIns="45720" rtlCol="0" anchor="t">
            <a:spAutoFit/>
          </a:bodyPr>
          <a:lstStyle/>
          <a:p>
            <a:pPr>
              <a:lnSpc>
                <a:spcPct val="150000"/>
              </a:lnSpc>
            </a:pPr>
            <a:r>
              <a:rPr lang="nb-NO" sz="3200" b="1" dirty="0">
                <a:solidFill>
                  <a:srgbClr val="FCFCFC"/>
                </a:solidFill>
                <a:latin typeface="Arial"/>
                <a:cs typeface="Arial"/>
              </a:rPr>
              <a:t>9.Januar</a:t>
            </a:r>
          </a:p>
          <a:p>
            <a:pPr>
              <a:lnSpc>
                <a:spcPct val="150000"/>
              </a:lnSpc>
            </a:pPr>
            <a:r>
              <a:rPr lang="nb-NO" sz="3200" b="1" dirty="0">
                <a:solidFill>
                  <a:srgbClr val="FCFCFC"/>
                </a:solidFill>
                <a:latin typeface="Arial"/>
                <a:cs typeface="Arial"/>
              </a:rPr>
              <a:t>Votering i </a:t>
            </a:r>
            <a:endParaRPr lang="nb-NO" sz="3200" b="1" dirty="0">
              <a:solidFill>
                <a:srgbClr val="FCFCFC"/>
              </a:solidFill>
              <a:latin typeface="Arial" panose="020B0604020202020204" pitchFamily="34" charset="0"/>
              <a:cs typeface="Arial"/>
            </a:endParaRPr>
          </a:p>
          <a:p>
            <a:pPr>
              <a:lnSpc>
                <a:spcPct val="150000"/>
              </a:lnSpc>
            </a:pPr>
            <a:r>
              <a:rPr lang="nb-NO" sz="3200" b="1" dirty="0">
                <a:solidFill>
                  <a:srgbClr val="FCFCFC"/>
                </a:solidFill>
                <a:latin typeface="Arial"/>
                <a:cs typeface="Arial"/>
              </a:rPr>
              <a:t>Stortinget</a:t>
            </a:r>
            <a:endParaRPr lang="nb-NO" sz="3200" b="1">
              <a:solidFill>
                <a:srgbClr val="FCFCFC"/>
              </a:solidFill>
              <a:latin typeface="Arial"/>
              <a:cs typeface="Arial"/>
            </a:endParaRPr>
          </a:p>
        </p:txBody>
      </p:sp>
    </p:spTree>
    <p:extLst>
      <p:ext uri="{BB962C8B-B14F-4D97-AF65-F5344CB8AC3E}">
        <p14:creationId xmlns:p14="http://schemas.microsoft.com/office/powerpoint/2010/main" val="253323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5" name="Rektangel: avrundede hjørner 4">
            <a:extLst>
              <a:ext uri="{FF2B5EF4-FFF2-40B4-BE49-F238E27FC236}">
                <a16:creationId xmlns:a16="http://schemas.microsoft.com/office/drawing/2014/main" id="{FC79D5AA-0764-5A6E-749B-C7A4527529D6}"/>
              </a:ext>
            </a:extLst>
          </p:cNvPr>
          <p:cNvSpPr/>
          <p:nvPr/>
        </p:nvSpPr>
        <p:spPr>
          <a:xfrm>
            <a:off x="4583519" y="2779227"/>
            <a:ext cx="3293155" cy="2370289"/>
          </a:xfrm>
          <a:prstGeom prst="roundRect">
            <a:avLst/>
          </a:prstGeom>
          <a:solidFill>
            <a:srgbClr val="0C5F56"/>
          </a:solidFill>
          <a:ln>
            <a:solidFill>
              <a:srgbClr val="0C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E5C58B"/>
              </a:solidFill>
            </a:endParaRPr>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6</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779228"/>
            <a:ext cx="3437536" cy="2060885"/>
          </a:xfrm>
          <a:prstGeom prst="rect">
            <a:avLst/>
          </a:prstGeom>
          <a:noFill/>
        </p:spPr>
        <p:txBody>
          <a:bodyPr wrap="square" rtlCol="0">
            <a:spAutoFit/>
          </a:bodyPr>
          <a:lstStyle/>
          <a:p>
            <a:pPr>
              <a:lnSpc>
                <a:spcPct val="150000"/>
              </a:lnSpc>
            </a:pPr>
            <a:r>
              <a:rPr lang="nb-NO" sz="2200" dirty="0">
                <a:latin typeface="Arial" panose="020B0604020202020204" pitchFamily="34" charset="0"/>
              </a:rPr>
              <a:t>Hele november:</a:t>
            </a:r>
          </a:p>
          <a:p>
            <a:pPr>
              <a:lnSpc>
                <a:spcPct val="150000"/>
              </a:lnSpc>
            </a:pPr>
            <a:r>
              <a:rPr lang="nb-NO" sz="2200" dirty="0">
                <a:latin typeface="Arial" panose="020B0604020202020204" pitchFamily="34" charset="0"/>
              </a:rPr>
              <a:t>Budsjettforhandlinger mellom regjeringen og SV.</a:t>
            </a:r>
            <a:endParaRPr lang="nb-NO" sz="2200" dirty="0"/>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7"/>
            <a:ext cx="3437536" cy="2060885"/>
          </a:xfrm>
          <a:prstGeom prst="rect">
            <a:avLst/>
          </a:prstGeom>
          <a:noFill/>
        </p:spPr>
        <p:txBody>
          <a:bodyPr wrap="square" rtlCol="0">
            <a:spAutoFit/>
          </a:bodyPr>
          <a:lstStyle/>
          <a:p>
            <a:pPr>
              <a:lnSpc>
                <a:spcPct val="150000"/>
              </a:lnSpc>
            </a:pPr>
            <a:r>
              <a:rPr lang="nb-NO" sz="2200" b="0" i="0" dirty="0">
                <a:solidFill>
                  <a:schemeClr val="bg1"/>
                </a:solidFill>
                <a:effectLst/>
                <a:latin typeface="Arial" panose="020B0604020202020204" pitchFamily="34" charset="0"/>
              </a:rPr>
              <a:t>19. Desember er frist for komiteen å avgi sin innstilling for Stortingsmeldingen</a:t>
            </a:r>
            <a:endParaRPr lang="nb-NO" sz="2200" dirty="0">
              <a:solidFill>
                <a:schemeClr val="bg1"/>
              </a:solidFill>
            </a:endParaRPr>
          </a:p>
        </p:txBody>
      </p:sp>
      <p:sp>
        <p:nvSpPr>
          <p:cNvPr id="8" name="TekstSylinder 7">
            <a:extLst>
              <a:ext uri="{FF2B5EF4-FFF2-40B4-BE49-F238E27FC236}">
                <a16:creationId xmlns:a16="http://schemas.microsoft.com/office/drawing/2014/main" id="{C85DA80E-4F89-8D37-C92F-3C26D67D7FB2}"/>
              </a:ext>
            </a:extLst>
          </p:cNvPr>
          <p:cNvSpPr txBox="1"/>
          <p:nvPr/>
        </p:nvSpPr>
        <p:spPr>
          <a:xfrm>
            <a:off x="9019456" y="2675099"/>
            <a:ext cx="2439133" cy="2217082"/>
          </a:xfrm>
          <a:prstGeom prst="rect">
            <a:avLst/>
          </a:prstGeom>
          <a:noFill/>
        </p:spPr>
        <p:txBody>
          <a:bodyPr wrap="square" lIns="91440" tIns="45720" rIns="91440" bIns="45720" rtlCol="0" anchor="t">
            <a:spAutoFit/>
          </a:bodyPr>
          <a:lstStyle/>
          <a:p>
            <a:pPr>
              <a:lnSpc>
                <a:spcPct val="150000"/>
              </a:lnSpc>
            </a:pPr>
            <a:r>
              <a:rPr lang="nb-NO" sz="3200" b="1" dirty="0">
                <a:solidFill>
                  <a:srgbClr val="FCFCFC"/>
                </a:solidFill>
                <a:latin typeface="Arial"/>
                <a:cs typeface="Arial"/>
              </a:rPr>
              <a:t>9.Januar</a:t>
            </a:r>
          </a:p>
          <a:p>
            <a:pPr>
              <a:lnSpc>
                <a:spcPct val="150000"/>
              </a:lnSpc>
            </a:pPr>
            <a:r>
              <a:rPr lang="nb-NO" sz="3200" b="1" dirty="0">
                <a:solidFill>
                  <a:srgbClr val="FCFCFC"/>
                </a:solidFill>
                <a:latin typeface="Arial"/>
                <a:cs typeface="Arial"/>
              </a:rPr>
              <a:t>Votering i </a:t>
            </a:r>
            <a:endParaRPr lang="nb-NO" sz="3200" b="1" dirty="0">
              <a:solidFill>
                <a:srgbClr val="FCFCFC"/>
              </a:solidFill>
              <a:latin typeface="Arial" panose="020B0604020202020204" pitchFamily="34" charset="0"/>
              <a:cs typeface="Arial"/>
            </a:endParaRPr>
          </a:p>
          <a:p>
            <a:pPr>
              <a:lnSpc>
                <a:spcPct val="150000"/>
              </a:lnSpc>
            </a:pPr>
            <a:r>
              <a:rPr lang="nb-NO" sz="3200" b="1" dirty="0">
                <a:solidFill>
                  <a:srgbClr val="FCFCFC"/>
                </a:solidFill>
                <a:latin typeface="Arial"/>
                <a:cs typeface="Arial"/>
              </a:rPr>
              <a:t>Stortinget</a:t>
            </a:r>
            <a:endParaRPr lang="nb-NO" sz="3200" b="1">
              <a:solidFill>
                <a:srgbClr val="FCFCFC"/>
              </a:solidFill>
              <a:latin typeface="Arial"/>
              <a:cs typeface="Arial"/>
            </a:endParaRPr>
          </a:p>
        </p:txBody>
      </p:sp>
    </p:spTree>
    <p:extLst>
      <p:ext uri="{BB962C8B-B14F-4D97-AF65-F5344CB8AC3E}">
        <p14:creationId xmlns:p14="http://schemas.microsoft.com/office/powerpoint/2010/main" val="296755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5" name="Rektangel: avrundede hjørner 4">
            <a:extLst>
              <a:ext uri="{FF2B5EF4-FFF2-40B4-BE49-F238E27FC236}">
                <a16:creationId xmlns:a16="http://schemas.microsoft.com/office/drawing/2014/main" id="{FC79D5AA-0764-5A6E-749B-C7A4527529D6}"/>
              </a:ext>
            </a:extLst>
          </p:cNvPr>
          <p:cNvSpPr/>
          <p:nvPr/>
        </p:nvSpPr>
        <p:spPr>
          <a:xfrm>
            <a:off x="8630652" y="2779227"/>
            <a:ext cx="3176337" cy="2370289"/>
          </a:xfrm>
          <a:prstGeom prst="roundRect">
            <a:avLst/>
          </a:prstGeom>
          <a:solidFill>
            <a:srgbClr val="0C5F56"/>
          </a:solidFill>
          <a:ln>
            <a:solidFill>
              <a:srgbClr val="0C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7</a:t>
            </a:fld>
            <a:endParaRPr lang="nb-NO" dirty="0"/>
          </a:p>
        </p:txBody>
      </p:sp>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733411" y="819078"/>
            <a:ext cx="10750581" cy="1325563"/>
          </a:xfrm>
        </p:spPr>
        <p:txBody>
          <a:bodyPr/>
          <a:lstStyle/>
          <a:p>
            <a:r>
              <a:rPr lang="nb-NO" dirty="0"/>
              <a:t>Tidslinje</a:t>
            </a:r>
          </a:p>
        </p:txBody>
      </p:sp>
      <p:sp>
        <p:nvSpPr>
          <p:cNvPr id="6" name="TekstSylinder 5">
            <a:extLst>
              <a:ext uri="{FF2B5EF4-FFF2-40B4-BE49-F238E27FC236}">
                <a16:creationId xmlns:a16="http://schemas.microsoft.com/office/drawing/2014/main" id="{7EE84633-03FF-2478-DDC8-49174FC47477}"/>
              </a:ext>
            </a:extLst>
          </p:cNvPr>
          <p:cNvSpPr txBox="1"/>
          <p:nvPr/>
        </p:nvSpPr>
        <p:spPr>
          <a:xfrm>
            <a:off x="733411" y="2779228"/>
            <a:ext cx="3437536" cy="2060885"/>
          </a:xfrm>
          <a:prstGeom prst="rect">
            <a:avLst/>
          </a:prstGeom>
          <a:noFill/>
        </p:spPr>
        <p:txBody>
          <a:bodyPr wrap="square" rtlCol="0">
            <a:spAutoFit/>
          </a:bodyPr>
          <a:lstStyle/>
          <a:p>
            <a:pPr>
              <a:lnSpc>
                <a:spcPct val="150000"/>
              </a:lnSpc>
            </a:pPr>
            <a:r>
              <a:rPr lang="nb-NO" sz="2200" dirty="0">
                <a:latin typeface="Arial" panose="020B0604020202020204" pitchFamily="34" charset="0"/>
              </a:rPr>
              <a:t>Hele november:</a:t>
            </a:r>
          </a:p>
          <a:p>
            <a:pPr>
              <a:lnSpc>
                <a:spcPct val="150000"/>
              </a:lnSpc>
            </a:pPr>
            <a:r>
              <a:rPr lang="nb-NO" sz="2200" dirty="0">
                <a:latin typeface="Arial" panose="020B0604020202020204" pitchFamily="34" charset="0"/>
              </a:rPr>
              <a:t>Budsjettforhandlinger mellom regjeringen og SV.</a:t>
            </a:r>
            <a:endParaRPr lang="nb-NO" sz="2200" dirty="0"/>
          </a:p>
        </p:txBody>
      </p:sp>
      <p:sp>
        <p:nvSpPr>
          <p:cNvPr id="7" name="TekstSylinder 6">
            <a:extLst>
              <a:ext uri="{FF2B5EF4-FFF2-40B4-BE49-F238E27FC236}">
                <a16:creationId xmlns:a16="http://schemas.microsoft.com/office/drawing/2014/main" id="{B07D84E0-3A84-DBB4-0C85-D5F944F15EE7}"/>
              </a:ext>
            </a:extLst>
          </p:cNvPr>
          <p:cNvSpPr txBox="1"/>
          <p:nvPr/>
        </p:nvSpPr>
        <p:spPr>
          <a:xfrm>
            <a:off x="4583519" y="2779227"/>
            <a:ext cx="3437536" cy="2060885"/>
          </a:xfrm>
          <a:prstGeom prst="rect">
            <a:avLst/>
          </a:prstGeom>
          <a:noFill/>
        </p:spPr>
        <p:txBody>
          <a:bodyPr wrap="square" rtlCol="0">
            <a:spAutoFit/>
          </a:bodyPr>
          <a:lstStyle/>
          <a:p>
            <a:pPr>
              <a:lnSpc>
                <a:spcPct val="150000"/>
              </a:lnSpc>
            </a:pPr>
            <a:r>
              <a:rPr lang="nb-NO" sz="2200" b="0" i="0" dirty="0">
                <a:effectLst/>
                <a:latin typeface="Arial" panose="020B0604020202020204" pitchFamily="34" charset="0"/>
              </a:rPr>
              <a:t>19. Desember er frist for komiteen å avgi sin innstilling for Stortingsmeldingen</a:t>
            </a:r>
            <a:endParaRPr lang="nb-NO" sz="2200" dirty="0"/>
          </a:p>
        </p:txBody>
      </p:sp>
      <p:sp>
        <p:nvSpPr>
          <p:cNvPr id="8" name="TekstSylinder 7">
            <a:extLst>
              <a:ext uri="{FF2B5EF4-FFF2-40B4-BE49-F238E27FC236}">
                <a16:creationId xmlns:a16="http://schemas.microsoft.com/office/drawing/2014/main" id="{C85DA80E-4F89-8D37-C92F-3C26D67D7FB2}"/>
              </a:ext>
            </a:extLst>
          </p:cNvPr>
          <p:cNvSpPr txBox="1"/>
          <p:nvPr/>
        </p:nvSpPr>
        <p:spPr>
          <a:xfrm>
            <a:off x="8981828" y="2888616"/>
            <a:ext cx="2439133" cy="1951496"/>
          </a:xfrm>
          <a:prstGeom prst="rect">
            <a:avLst/>
          </a:prstGeom>
          <a:noFill/>
        </p:spPr>
        <p:txBody>
          <a:bodyPr wrap="square" rtlCol="0">
            <a:spAutoFit/>
          </a:bodyPr>
          <a:lstStyle/>
          <a:p>
            <a:pPr>
              <a:lnSpc>
                <a:spcPct val="150000"/>
              </a:lnSpc>
            </a:pPr>
            <a:r>
              <a:rPr lang="nb-NO" sz="2800" b="1" dirty="0">
                <a:solidFill>
                  <a:schemeClr val="bg1"/>
                </a:solidFill>
                <a:latin typeface="Arial" panose="020B0604020202020204" pitchFamily="34" charset="0"/>
              </a:rPr>
              <a:t>Tidlig januar:</a:t>
            </a:r>
          </a:p>
          <a:p>
            <a:pPr>
              <a:lnSpc>
                <a:spcPct val="150000"/>
              </a:lnSpc>
            </a:pPr>
            <a:r>
              <a:rPr lang="nb-NO" sz="2800" dirty="0">
                <a:solidFill>
                  <a:schemeClr val="bg1"/>
                </a:solidFill>
                <a:latin typeface="Arial" panose="020B0604020202020204" pitchFamily="34" charset="0"/>
              </a:rPr>
              <a:t>Votering i </a:t>
            </a:r>
          </a:p>
          <a:p>
            <a:pPr>
              <a:lnSpc>
                <a:spcPct val="150000"/>
              </a:lnSpc>
            </a:pPr>
            <a:r>
              <a:rPr lang="nb-NO" sz="2800" dirty="0">
                <a:solidFill>
                  <a:schemeClr val="bg1"/>
                </a:solidFill>
                <a:latin typeface="Arial" panose="020B0604020202020204" pitchFamily="34" charset="0"/>
              </a:rPr>
              <a:t>Stortinget</a:t>
            </a:r>
            <a:endParaRPr lang="nb-NO" sz="2800" dirty="0">
              <a:solidFill>
                <a:schemeClr val="bg1"/>
              </a:solidFill>
            </a:endParaRPr>
          </a:p>
        </p:txBody>
      </p:sp>
    </p:spTree>
    <p:extLst>
      <p:ext uri="{BB962C8B-B14F-4D97-AF65-F5344CB8AC3E}">
        <p14:creationId xmlns:p14="http://schemas.microsoft.com/office/powerpoint/2010/main" val="13754550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B98185-1503-7E2C-0CA8-B74B738E2D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16671" y="787109"/>
            <a:ext cx="3321553" cy="1868374"/>
          </a:xfrm>
          <a:prstGeom prst="rect">
            <a:avLst/>
          </a:prstGeom>
          <a:solidFill>
            <a:srgbClr val="FFFFFF"/>
          </a:solidFill>
        </p:spPr>
      </p:pic>
      <p:sp>
        <p:nvSpPr>
          <p:cNvPr id="4" name="Title 3">
            <a:extLst>
              <a:ext uri="{FF2B5EF4-FFF2-40B4-BE49-F238E27FC236}">
                <a16:creationId xmlns:a16="http://schemas.microsoft.com/office/drawing/2014/main" id="{C602B110-86D0-63F3-3DE4-CA5D19E50CAE}"/>
              </a:ext>
            </a:extLst>
          </p:cNvPr>
          <p:cNvSpPr>
            <a:spLocks noGrp="1"/>
          </p:cNvSpPr>
          <p:nvPr>
            <p:ph type="title"/>
          </p:nvPr>
        </p:nvSpPr>
        <p:spPr>
          <a:xfrm>
            <a:off x="733411" y="1498732"/>
            <a:ext cx="4724203" cy="1325563"/>
          </a:xfrm>
        </p:spPr>
        <p:txBody>
          <a:bodyPr anchor="b">
            <a:normAutofit/>
          </a:bodyPr>
          <a:lstStyle/>
          <a:p>
            <a:r>
              <a:rPr lang="nb-NO" sz="3200" dirty="0"/>
              <a:t>Hvordan fungerer egentlig gruvedrift på havbunnen? </a:t>
            </a:r>
          </a:p>
        </p:txBody>
      </p:sp>
      <p:sp>
        <p:nvSpPr>
          <p:cNvPr id="6" name="Plassholder for innhold 5">
            <a:extLst>
              <a:ext uri="{FF2B5EF4-FFF2-40B4-BE49-F238E27FC236}">
                <a16:creationId xmlns:a16="http://schemas.microsoft.com/office/drawing/2014/main" id="{8783B880-4DB7-4C76-4A66-03BDEC28106D}"/>
              </a:ext>
            </a:extLst>
          </p:cNvPr>
          <p:cNvSpPr>
            <a:spLocks noGrp="1"/>
          </p:cNvSpPr>
          <p:nvPr>
            <p:ph type="body" sz="quarter" idx="15"/>
          </p:nvPr>
        </p:nvSpPr>
        <p:spPr>
          <a:xfrm>
            <a:off x="733412" y="3128191"/>
            <a:ext cx="4724203" cy="2837656"/>
          </a:xfrm>
        </p:spPr>
        <p:txBody>
          <a:bodyPr>
            <a:normAutofit/>
          </a:bodyPr>
          <a:lstStyle/>
          <a:p>
            <a:r>
              <a:rPr lang="nb-NO" dirty="0"/>
              <a:t>Tre forskjellige typer mineralforekomster</a:t>
            </a:r>
          </a:p>
          <a:p>
            <a:pPr marL="457200" indent="-457200">
              <a:buFont typeface="+mj-lt"/>
              <a:buAutoNum type="arabicPeriod"/>
            </a:pPr>
            <a:r>
              <a:rPr lang="nb-NO" dirty="0"/>
              <a:t>Hente opp noduler</a:t>
            </a:r>
          </a:p>
          <a:p>
            <a:pPr marL="457200" indent="-457200">
              <a:buFont typeface="+mj-lt"/>
              <a:buAutoNum type="arabicPeriod"/>
            </a:pPr>
            <a:r>
              <a:rPr lang="nb-NO" dirty="0"/>
              <a:t>Gruvedrift på manganskorper</a:t>
            </a:r>
          </a:p>
          <a:p>
            <a:pPr marL="457200" indent="-457200">
              <a:buFont typeface="+mj-lt"/>
              <a:buAutoNum type="arabicPeriod"/>
            </a:pPr>
            <a:r>
              <a:rPr lang="nb-NO" dirty="0"/>
              <a:t>Utvinning fra hydrotermiske skorsteiner</a:t>
            </a:r>
          </a:p>
          <a:p>
            <a:pPr marL="0" indent="0">
              <a:buNone/>
            </a:pPr>
            <a:r>
              <a:rPr lang="nb-NO" dirty="0"/>
              <a:t>Teknologien finnes ikke enda.</a:t>
            </a:r>
          </a:p>
        </p:txBody>
      </p:sp>
      <p:pic>
        <p:nvPicPr>
          <p:cNvPr id="2052" name="Picture 4" descr="Havbunnsmineraler - Oljedirektoratet">
            <a:extLst>
              <a:ext uri="{FF2B5EF4-FFF2-40B4-BE49-F238E27FC236}">
                <a16:creationId xmlns:a16="http://schemas.microsoft.com/office/drawing/2014/main" id="{6F0C775D-3930-C434-AEC2-E580F2E6A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668" y="2828076"/>
            <a:ext cx="3321556" cy="1868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F25863F-B719-9A47-71DE-ADFAE9134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668" y="4893399"/>
            <a:ext cx="3324384" cy="186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58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0DBFF-8AB1-B90A-FFE6-C30B6FF08081}"/>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3" name="Plassholder for bilde 2">
            <a:extLst>
              <a:ext uri="{FF2B5EF4-FFF2-40B4-BE49-F238E27FC236}">
                <a16:creationId xmlns:a16="http://schemas.microsoft.com/office/drawing/2014/main" id="{CCC00BE3-83B9-4B6A-15D2-C568A61A0770}"/>
              </a:ext>
            </a:extLst>
          </p:cNvPr>
          <p:cNvPicPr>
            <a:picLocks noGrp="1" noChangeAspect="1"/>
          </p:cNvPicPr>
          <p:nvPr>
            <p:ph type="pic" sz="quarter" idx="14"/>
          </p:nvPr>
        </p:nvPicPr>
        <p:blipFill rotWithShape="1">
          <a:blip r:embed="rId3"/>
          <a:srcRect l="636" t="897" r="310"/>
          <a:stretch/>
        </p:blipFill>
        <p:spPr>
          <a:xfrm>
            <a:off x="6808819" y="998806"/>
            <a:ext cx="4849272" cy="5424366"/>
          </a:xfrm>
          <a:prstGeom prst="rect">
            <a:avLst/>
          </a:prstGeom>
        </p:spPr>
      </p:pic>
      <p:sp>
        <p:nvSpPr>
          <p:cNvPr id="15" name="Title 14">
            <a:extLst>
              <a:ext uri="{FF2B5EF4-FFF2-40B4-BE49-F238E27FC236}">
                <a16:creationId xmlns:a16="http://schemas.microsoft.com/office/drawing/2014/main" id="{84448D8F-3791-804D-6762-563F6BBDF474}"/>
              </a:ext>
            </a:extLst>
          </p:cNvPr>
          <p:cNvSpPr>
            <a:spLocks noGrp="1"/>
          </p:cNvSpPr>
          <p:nvPr>
            <p:ph type="title"/>
          </p:nvPr>
        </p:nvSpPr>
        <p:spPr>
          <a:xfrm>
            <a:off x="733411" y="1418522"/>
            <a:ext cx="4649771" cy="1325563"/>
          </a:xfrm>
        </p:spPr>
        <p:txBody>
          <a:bodyPr/>
          <a:lstStyle/>
          <a:p>
            <a:r>
              <a:rPr lang="nb-NO" dirty="0"/>
              <a:t>Områdene</a:t>
            </a:r>
          </a:p>
        </p:txBody>
      </p:sp>
      <p:sp>
        <p:nvSpPr>
          <p:cNvPr id="17" name="Text Placeholder 16">
            <a:extLst>
              <a:ext uri="{FF2B5EF4-FFF2-40B4-BE49-F238E27FC236}">
                <a16:creationId xmlns:a16="http://schemas.microsoft.com/office/drawing/2014/main" id="{0F877228-A1B3-4363-2FB1-3BDA8C524E2B}"/>
              </a:ext>
            </a:extLst>
          </p:cNvPr>
          <p:cNvSpPr>
            <a:spLocks noGrp="1"/>
          </p:cNvSpPr>
          <p:nvPr>
            <p:ph type="body" sz="quarter" idx="15"/>
          </p:nvPr>
        </p:nvSpPr>
        <p:spPr/>
        <p:txBody>
          <a:bodyPr/>
          <a:lstStyle/>
          <a:p>
            <a:r>
              <a:rPr lang="nb-NO" dirty="0"/>
              <a:t>Grønlandshavet, nær Island og Jan Mayen.</a:t>
            </a:r>
          </a:p>
          <a:p>
            <a:r>
              <a:rPr lang="nb-NO" dirty="0"/>
              <a:t>Sulfider og skorper</a:t>
            </a:r>
          </a:p>
          <a:p>
            <a:r>
              <a:rPr lang="nb-NO" dirty="0"/>
              <a:t>Hydrotermale ventiler </a:t>
            </a:r>
          </a:p>
          <a:p>
            <a:r>
              <a:rPr lang="nb-NO" dirty="0"/>
              <a:t>Områder med stor geologisk aktivitet, artsrike og unike</a:t>
            </a:r>
          </a:p>
        </p:txBody>
      </p:sp>
    </p:spTree>
    <p:extLst>
      <p:ext uri="{BB962C8B-B14F-4D97-AF65-F5344CB8AC3E}">
        <p14:creationId xmlns:p14="http://schemas.microsoft.com/office/powerpoint/2010/main" val="3561663045"/>
      </p:ext>
    </p:extLst>
  </p:cSld>
  <p:clrMapOvr>
    <a:masterClrMapping/>
  </p:clrMapOvr>
</p:sld>
</file>

<file path=ppt/theme/theme1.xml><?xml version="1.0" encoding="utf-8"?>
<a:theme xmlns:a="http://schemas.openxmlformats.org/drawingml/2006/main" name="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66e2fb9-8b63-45c5-b1cc-b5a3375daa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175EA3D681D04DA2915AF4AB35B295" ma:contentTypeVersion="7" ma:contentTypeDescription="Create a new document." ma:contentTypeScope="" ma:versionID="c05b5a82b5792784f23da0b7792e7cd5">
  <xsd:schema xmlns:xsd="http://www.w3.org/2001/XMLSchema" xmlns:xs="http://www.w3.org/2001/XMLSchema" xmlns:p="http://schemas.microsoft.com/office/2006/metadata/properties" xmlns:ns3="766e2fb9-8b63-45c5-b1cc-b5a3375daa83" xmlns:ns4="4c297c42-c89e-4949-aee0-fb35286e8431" targetNamespace="http://schemas.microsoft.com/office/2006/metadata/properties" ma:root="true" ma:fieldsID="f1ba7a6011281102569fcc9306eab223" ns3:_="" ns4:_="">
    <xsd:import namespace="766e2fb9-8b63-45c5-b1cc-b5a3375daa83"/>
    <xsd:import namespace="4c297c42-c89e-4949-aee0-fb35286e8431"/>
    <xsd:element name="properties">
      <xsd:complexType>
        <xsd:sequence>
          <xsd:element name="documentManagement">
            <xsd:complexType>
              <xsd:all>
                <xsd:element ref="ns3:_activity"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e2fb9-8b63-45c5-b1cc-b5a3375daa8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297c42-c89e-4949-aee0-fb35286e84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2A9A4-BB73-427F-A417-7478B82A33BC}">
  <ds:schemaRefs>
    <ds:schemaRef ds:uri="http://schemas.microsoft.com/office/2006/documentManagement/types"/>
    <ds:schemaRef ds:uri="http://purl.org/dc/terms/"/>
    <ds:schemaRef ds:uri="http://schemas.microsoft.com/office/2006/metadata/properties"/>
    <ds:schemaRef ds:uri="766e2fb9-8b63-45c5-b1cc-b5a3375daa83"/>
    <ds:schemaRef ds:uri="http://www.w3.org/XML/1998/namespace"/>
    <ds:schemaRef ds:uri="http://purl.org/dc/elements/1.1/"/>
    <ds:schemaRef ds:uri="http://schemas.openxmlformats.org/package/2006/metadata/core-properties"/>
    <ds:schemaRef ds:uri="4c297c42-c89e-4949-aee0-fb35286e843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4E167AA4-4CBE-46AD-8764-66EAC2987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6e2fb9-8b63-45c5-b1cc-b5a3375daa83"/>
    <ds:schemaRef ds:uri="4c297c42-c89e-4949-aee0-fb35286e8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D39C3E-995A-4C21-84A7-33CD0E768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Template>
  <TotalTime>7920</TotalTime>
  <Words>4489</Words>
  <Application>Microsoft Macintosh PowerPoint</Application>
  <PresentationFormat>Widescreen</PresentationFormat>
  <Paragraphs>240</Paragraphs>
  <Slides>25</Slides>
  <Notes>19</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Arial</vt:lpstr>
      <vt:lpstr>Calibri</vt:lpstr>
      <vt:lpstr>Helvetica Neue</vt:lpstr>
      <vt:lpstr>Merriweather Sans</vt:lpstr>
      <vt:lpstr>Segoe UI</vt:lpstr>
      <vt:lpstr>Naturvernforbundet</vt:lpstr>
      <vt:lpstr>Gruvedrift på havbunnen</vt:lpstr>
      <vt:lpstr>Tidslinje</vt:lpstr>
      <vt:lpstr>Tidslinje</vt:lpstr>
      <vt:lpstr>Tidslinje</vt:lpstr>
      <vt:lpstr>Tidslinje</vt:lpstr>
      <vt:lpstr>Tidslinje</vt:lpstr>
      <vt:lpstr>Tidslinje</vt:lpstr>
      <vt:lpstr>Hvordan fungerer egentlig gruvedrift på havbunnen? </vt:lpstr>
      <vt:lpstr>Områdene</vt:lpstr>
      <vt:lpstr>PowerPoint-presentasjon</vt:lpstr>
      <vt:lpstr>Dyphavet</vt:lpstr>
      <vt:lpstr>Konsekvensene</vt:lpstr>
      <vt:lpstr>Juridiske aspekter og Norges internasjonale omdømme</vt:lpstr>
      <vt:lpstr>PowerPoint-presentasjon</vt:lpstr>
      <vt:lpstr>Argumentene for havbunnsmineraler</vt:lpstr>
      <vt:lpstr>Våre beste argumenter mot</vt:lpstr>
      <vt:lpstr>Miljødirektoratets høringssvar</vt:lpstr>
      <vt:lpstr>Viktigste utdrag</vt:lpstr>
      <vt:lpstr>PowerPoint-presentasjon</vt:lpstr>
      <vt:lpstr>3.3 Hva må på plass for å kunne vurdere åpning?</vt:lpstr>
      <vt:lpstr>PowerPoint-presentasjon</vt:lpstr>
      <vt:lpstr>Hva kan vi gjøre?</vt:lpstr>
      <vt:lpstr>Hva kan vi gjøre?</vt:lpstr>
      <vt:lpstr>Hva kan vi gjøre?</vt:lpstr>
      <vt:lpstr>Takk for at du deltok!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Gruvedrift på havbunnen</dc:title>
  <dc:creator>Elise Sørensen</dc:creator>
  <cp:lastModifiedBy>Elise Sørensen</cp:lastModifiedBy>
  <cp:revision>173</cp:revision>
  <dcterms:created xsi:type="dcterms:W3CDTF">2023-11-06T15:41:46Z</dcterms:created>
  <dcterms:modified xsi:type="dcterms:W3CDTF">2023-11-23T18:43:32Z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0x010100E4175EA3D681D04DA2915AF4AB35B295</vt:lpwstr>
  </property>
  <property fmtid="{D5CDD505-2E9C-101B-9397-08002B2CF9AE}" pid="3" name="MediaServiceImageTags">
    <vt:lpwstr/>
  </property>
</Properties>
</file>