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123_5C12F387.xml" ContentType="application/vnd.ms-powerpoint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3" r:id="rId6"/>
    <p:sldId id="280" r:id="rId7"/>
    <p:sldId id="282" r:id="rId8"/>
    <p:sldId id="283" r:id="rId9"/>
    <p:sldId id="289" r:id="rId10"/>
    <p:sldId id="284" r:id="rId11"/>
    <p:sldId id="285" r:id="rId12"/>
    <p:sldId id="286" r:id="rId13"/>
    <p:sldId id="287" r:id="rId14"/>
    <p:sldId id="291" r:id="rId15"/>
    <p:sldId id="288" r:id="rId16"/>
    <p:sldId id="292" r:id="rId17"/>
    <p:sldId id="293" r:id="rId18"/>
    <p:sldId id="290" r:id="rId19"/>
    <p:sldId id="276" r:id="rId20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47E827-9455-BF10-EF8C-BB9238C5FC23}" name="Sara Andersen Vågenes" initials="SV" userId="S::sav@naturvernforbundet.no::3a5965c3-f705-4fad-97fb-15cc41fa19f0" providerId="AD"/>
  <p188:author id="{8FCF8B98-DA7C-406E-E9FC-7B022C5A270A}" name="Marianne Bilden" initials="MB" userId="S::marianne.bilden@naturvernforbundet.no::d18c3341-7eaa-4db9-b4a1-96c6ee306d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2A7"/>
    <a:srgbClr val="85AFAA"/>
    <a:srgbClr val="7E7E7E"/>
    <a:srgbClr val="687775"/>
    <a:srgbClr val="7BA19D"/>
    <a:srgbClr val="736346"/>
    <a:srgbClr val="7B7D7D"/>
    <a:srgbClr val="5D6B68"/>
    <a:srgbClr val="AEB0BF"/>
    <a:srgbClr val="115E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12ED8-1895-4C8A-BC61-447814017B5B}" v="688" dt="2025-08-14T11:46:42.159"/>
  </p1510:revLst>
</p1510:revInfo>
</file>

<file path=ppt/tableStyles.xml><?xml version="1.0" encoding="utf-8"?>
<a:tblStyleLst xmlns:a="http://schemas.openxmlformats.org/drawingml/2006/main" def="{87A3FE59-A1DC-400D-BC67-2EEFD9BC0495}">
  <a:tblStyle styleId="{87A3FE59-A1DC-400D-BC67-2EEFD9BC0495}" styleName="Naturvernforbundet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lt1"/>
          </a:solidFill>
        </a:fill>
      </a:tcStyle>
    </a:wholeTbl>
    <a:firstRow>
      <a:tcTxStyle b="off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69370" autoAdjust="0"/>
  </p:normalViewPr>
  <p:slideViewPr>
    <p:cSldViewPr snapToGrid="0">
      <p:cViewPr varScale="1">
        <p:scale>
          <a:sx n="77" d="100"/>
          <a:sy n="77" d="100"/>
        </p:scale>
        <p:origin x="17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nne Bilden" userId="S::marianne.bilden@naturvernforbundet.no::d18c3341-7eaa-4db9-b4a1-96c6ee306da2" providerId="AD" clId="Web-{BF1BAFC7-F067-4903-0C37-EA17C5DCEBB1}"/>
    <pc:docChg chg="mod">
      <pc:chgData name="Marianne Bilden" userId="S::marianne.bilden@naturvernforbundet.no::d18c3341-7eaa-4db9-b4a1-96c6ee306da2" providerId="AD" clId="Web-{BF1BAFC7-F067-4903-0C37-EA17C5DCEBB1}" dt="2025-06-30T12:15:39.041" v="0"/>
      <pc:docMkLst>
        <pc:docMk/>
      </pc:docMkLst>
    </pc:docChg>
  </pc:docChgLst>
  <pc:docChgLst>
    <pc:chgData name="Sara Andersen Vågenes" userId="3a5965c3-f705-4fad-97fb-15cc41fa19f0" providerId="ADAL" clId="{98D12ED8-1895-4C8A-BC61-447814017B5B}"/>
    <pc:docChg chg="custSel addSld delSld modSld sldOrd">
      <pc:chgData name="Sara Andersen Vågenes" userId="3a5965c3-f705-4fad-97fb-15cc41fa19f0" providerId="ADAL" clId="{98D12ED8-1895-4C8A-BC61-447814017B5B}" dt="2025-08-14T12:15:29.261" v="27794" actId="478"/>
      <pc:docMkLst>
        <pc:docMk/>
      </pc:docMkLst>
      <pc:sldChg chg="modSp mod modNotesTx">
        <pc:chgData name="Sara Andersen Vågenes" userId="3a5965c3-f705-4fad-97fb-15cc41fa19f0" providerId="ADAL" clId="{98D12ED8-1895-4C8A-BC61-447814017B5B}" dt="2025-08-14T11:55:40.024" v="27793" actId="20577"/>
        <pc:sldMkLst>
          <pc:docMk/>
          <pc:sldMk cId="1932387941" sldId="256"/>
        </pc:sldMkLst>
        <pc:spChg chg="mod">
          <ac:chgData name="Sara Andersen Vågenes" userId="3a5965c3-f705-4fad-97fb-15cc41fa19f0" providerId="ADAL" clId="{98D12ED8-1895-4C8A-BC61-447814017B5B}" dt="2025-08-14T11:42:35.122" v="27607" actId="20577"/>
          <ac:spMkLst>
            <pc:docMk/>
            <pc:sldMk cId="1932387941" sldId="256"/>
            <ac:spMk id="3" creationId="{BDE79E38-FB2F-7793-1AFC-5A676A6FBA68}"/>
          </ac:spMkLst>
        </pc:spChg>
      </pc:sldChg>
      <pc:sldChg chg="del">
        <pc:chgData name="Sara Andersen Vågenes" userId="3a5965c3-f705-4fad-97fb-15cc41fa19f0" providerId="ADAL" clId="{98D12ED8-1895-4C8A-BC61-447814017B5B}" dt="2025-06-27T13:51:21.913" v="88" actId="2696"/>
        <pc:sldMkLst>
          <pc:docMk/>
          <pc:sldMk cId="796582969" sldId="260"/>
        </pc:sldMkLst>
      </pc:sldChg>
      <pc:sldChg chg="addSp delSp modSp mod modNotesTx">
        <pc:chgData name="Sara Andersen Vågenes" userId="3a5965c3-f705-4fad-97fb-15cc41fa19f0" providerId="ADAL" clId="{98D12ED8-1895-4C8A-BC61-447814017B5B}" dt="2025-08-14T08:27:02.039" v="24475" actId="20577"/>
        <pc:sldMkLst>
          <pc:docMk/>
          <pc:sldMk cId="3561663045" sldId="273"/>
        </pc:sldMkLst>
      </pc:sldChg>
      <pc:sldChg chg="addSp delSp modSp mod modNotesTx">
        <pc:chgData name="Sara Andersen Vågenes" userId="3a5965c3-f705-4fad-97fb-15cc41fa19f0" providerId="ADAL" clId="{98D12ED8-1895-4C8A-BC61-447814017B5B}" dt="2025-08-14T11:39:56.366" v="27365" actId="20577"/>
        <pc:sldMkLst>
          <pc:docMk/>
          <pc:sldMk cId="1071394702" sldId="276"/>
        </pc:sldMkLst>
        <pc:spChg chg="mod">
          <ac:chgData name="Sara Andersen Vågenes" userId="3a5965c3-f705-4fad-97fb-15cc41fa19f0" providerId="ADAL" clId="{98D12ED8-1895-4C8A-BC61-447814017B5B}" dt="2025-08-12T13:14:20.323" v="24373" actId="255"/>
          <ac:spMkLst>
            <pc:docMk/>
            <pc:sldMk cId="1071394702" sldId="276"/>
            <ac:spMk id="9" creationId="{A8349938-4CCE-DB4B-4DF4-AFBC1E1E3820}"/>
          </ac:spMkLst>
        </pc:spChg>
      </pc:sldChg>
      <pc:sldChg chg="del">
        <pc:chgData name="Sara Andersen Vågenes" userId="3a5965c3-f705-4fad-97fb-15cc41fa19f0" providerId="ADAL" clId="{98D12ED8-1895-4C8A-BC61-447814017B5B}" dt="2025-06-27T13:51:37.793" v="92" actId="2696"/>
        <pc:sldMkLst>
          <pc:docMk/>
          <pc:sldMk cId="4239810611" sldId="277"/>
        </pc:sldMkLst>
      </pc:sldChg>
      <pc:sldChg chg="addSp delSp modSp del mod modClrScheme chgLayout">
        <pc:chgData name="Sara Andersen Vågenes" userId="3a5965c3-f705-4fad-97fb-15cc41fa19f0" providerId="ADAL" clId="{98D12ED8-1895-4C8A-BC61-447814017B5B}" dt="2025-06-30T13:44:08.878" v="8473" actId="47"/>
        <pc:sldMkLst>
          <pc:docMk/>
          <pc:sldMk cId="103804271" sldId="278"/>
        </pc:sldMkLst>
      </pc:sldChg>
      <pc:sldChg chg="addSp delSp modSp del mod modClrScheme chgLayout">
        <pc:chgData name="Sara Andersen Vågenes" userId="3a5965c3-f705-4fad-97fb-15cc41fa19f0" providerId="ADAL" clId="{98D12ED8-1895-4C8A-BC61-447814017B5B}" dt="2025-06-30T13:44:12.131" v="8474" actId="47"/>
        <pc:sldMkLst>
          <pc:docMk/>
          <pc:sldMk cId="1865170984" sldId="279"/>
        </pc:sldMkLst>
      </pc:sldChg>
      <pc:sldChg chg="addSp delSp modSp new mod setBg modClrScheme chgLayout modNotesTx">
        <pc:chgData name="Sara Andersen Vågenes" userId="3a5965c3-f705-4fad-97fb-15cc41fa19f0" providerId="ADAL" clId="{98D12ED8-1895-4C8A-BC61-447814017B5B}" dt="2025-08-14T08:28:40.112" v="24656" actId="20577"/>
        <pc:sldMkLst>
          <pc:docMk/>
          <pc:sldMk cId="2674565632" sldId="280"/>
        </pc:sldMkLst>
        <pc:spChg chg="mod">
          <ac:chgData name="Sara Andersen Vågenes" userId="3a5965c3-f705-4fad-97fb-15cc41fa19f0" providerId="ADAL" clId="{98D12ED8-1895-4C8A-BC61-447814017B5B}" dt="2025-08-14T08:27:35.030" v="24516" actId="20577"/>
          <ac:spMkLst>
            <pc:docMk/>
            <pc:sldMk cId="2674565632" sldId="280"/>
            <ac:spMk id="4" creationId="{ED20A6D4-14CF-D98E-E30F-5C3C8CCC268B}"/>
          </ac:spMkLst>
        </pc:spChg>
      </pc:sldChg>
      <pc:sldChg chg="addSp delSp new del mod ord">
        <pc:chgData name="Sara Andersen Vågenes" userId="3a5965c3-f705-4fad-97fb-15cc41fa19f0" providerId="ADAL" clId="{98D12ED8-1895-4C8A-BC61-447814017B5B}" dt="2025-06-30T10:42:20.840" v="6812" actId="2696"/>
        <pc:sldMkLst>
          <pc:docMk/>
          <pc:sldMk cId="649613383" sldId="281"/>
        </pc:sldMkLst>
      </pc:sldChg>
      <pc:sldChg chg="modSp add mod modNotesTx">
        <pc:chgData name="Sara Andersen Vågenes" userId="3a5965c3-f705-4fad-97fb-15cc41fa19f0" providerId="ADAL" clId="{98D12ED8-1895-4C8A-BC61-447814017B5B}" dt="2025-08-14T08:30:36.785" v="24765" actId="20577"/>
        <pc:sldMkLst>
          <pc:docMk/>
          <pc:sldMk cId="799024719" sldId="282"/>
        </pc:sldMkLst>
      </pc:sldChg>
      <pc:sldChg chg="modSp add mod modNotesTx">
        <pc:chgData name="Sara Andersen Vågenes" userId="3a5965c3-f705-4fad-97fb-15cc41fa19f0" providerId="ADAL" clId="{98D12ED8-1895-4C8A-BC61-447814017B5B}" dt="2025-08-14T08:31:10.009" v="24862" actId="20577"/>
        <pc:sldMkLst>
          <pc:docMk/>
          <pc:sldMk cId="2402265072" sldId="283"/>
        </pc:sldMkLst>
        <pc:spChg chg="mod">
          <ac:chgData name="Sara Andersen Vågenes" userId="3a5965c3-f705-4fad-97fb-15cc41fa19f0" providerId="ADAL" clId="{98D12ED8-1895-4C8A-BC61-447814017B5B}" dt="2025-08-07T08:13:25.102" v="21399" actId="20577"/>
          <ac:spMkLst>
            <pc:docMk/>
            <pc:sldMk cId="2402265072" sldId="283"/>
            <ac:spMk id="5" creationId="{500C69F2-5CA8-E26C-859E-B61CC49641D2}"/>
          </ac:spMkLst>
        </pc:spChg>
      </pc:sldChg>
      <pc:sldChg chg="modSp add mod modNotesTx">
        <pc:chgData name="Sara Andersen Vågenes" userId="3a5965c3-f705-4fad-97fb-15cc41fa19f0" providerId="ADAL" clId="{98D12ED8-1895-4C8A-BC61-447814017B5B}" dt="2025-08-14T08:39:24.955" v="25877" actId="20577"/>
        <pc:sldMkLst>
          <pc:docMk/>
          <pc:sldMk cId="226323061" sldId="284"/>
        </pc:sldMkLst>
        <pc:spChg chg="mod">
          <ac:chgData name="Sara Andersen Vågenes" userId="3a5965c3-f705-4fad-97fb-15cc41fa19f0" providerId="ADAL" clId="{98D12ED8-1895-4C8A-BC61-447814017B5B}" dt="2025-08-07T14:29:20.464" v="24042" actId="20577"/>
          <ac:spMkLst>
            <pc:docMk/>
            <pc:sldMk cId="226323061" sldId="284"/>
            <ac:spMk id="5" creationId="{61D39CA0-532A-0624-B675-686F42D68618}"/>
          </ac:spMkLst>
        </pc:spChg>
      </pc:sldChg>
      <pc:sldChg chg="modSp add mod modNotesTx">
        <pc:chgData name="Sara Andersen Vågenes" userId="3a5965c3-f705-4fad-97fb-15cc41fa19f0" providerId="ADAL" clId="{98D12ED8-1895-4C8A-BC61-447814017B5B}" dt="2025-08-14T08:40:38.531" v="25985" actId="20577"/>
        <pc:sldMkLst>
          <pc:docMk/>
          <pc:sldMk cId="1872485156" sldId="285"/>
        </pc:sldMkLst>
      </pc:sldChg>
      <pc:sldChg chg="modSp add mod modNotesTx">
        <pc:chgData name="Sara Andersen Vågenes" userId="3a5965c3-f705-4fad-97fb-15cc41fa19f0" providerId="ADAL" clId="{98D12ED8-1895-4C8A-BC61-447814017B5B}" dt="2025-08-14T08:41:07.488" v="25988" actId="20577"/>
        <pc:sldMkLst>
          <pc:docMk/>
          <pc:sldMk cId="940915220" sldId="286"/>
        </pc:sldMkLst>
      </pc:sldChg>
      <pc:sldChg chg="addSp delSp modSp add mod setBg modNotesTx">
        <pc:chgData name="Sara Andersen Vågenes" userId="3a5965c3-f705-4fad-97fb-15cc41fa19f0" providerId="ADAL" clId="{98D12ED8-1895-4C8A-BC61-447814017B5B}" dt="2025-08-14T11:15:25.850" v="26689" actId="20577"/>
        <pc:sldMkLst>
          <pc:docMk/>
          <pc:sldMk cId="3932733571" sldId="287"/>
        </pc:sldMkLst>
        <pc:spChg chg="mod">
          <ac:chgData name="Sara Andersen Vågenes" userId="3a5965c3-f705-4fad-97fb-15cc41fa19f0" providerId="ADAL" clId="{98D12ED8-1895-4C8A-BC61-447814017B5B}" dt="2025-08-14T08:57:54.087" v="26553" actId="20577"/>
          <ac:spMkLst>
            <pc:docMk/>
            <pc:sldMk cId="3932733571" sldId="287"/>
            <ac:spMk id="5" creationId="{E6B4D5C4-C366-F0C0-091C-DAAF71F753D4}"/>
          </ac:spMkLst>
        </pc:spChg>
      </pc:sldChg>
      <pc:sldChg chg="modSp add mod modNotesTx">
        <pc:chgData name="Sara Andersen Vågenes" userId="3a5965c3-f705-4fad-97fb-15cc41fa19f0" providerId="ADAL" clId="{98D12ED8-1895-4C8A-BC61-447814017B5B}" dt="2025-07-07T09:40:05.073" v="17406" actId="20577"/>
        <pc:sldMkLst>
          <pc:docMk/>
          <pc:sldMk cId="2928224955" sldId="288"/>
        </pc:sldMkLst>
      </pc:sldChg>
      <pc:sldChg chg="addSp delSp modSp add mod modNotesTx">
        <pc:chgData name="Sara Andersen Vågenes" userId="3a5965c3-f705-4fad-97fb-15cc41fa19f0" providerId="ADAL" clId="{98D12ED8-1895-4C8A-BC61-447814017B5B}" dt="2025-08-14T12:15:29.261" v="27794" actId="478"/>
        <pc:sldMkLst>
          <pc:docMk/>
          <pc:sldMk cId="2528965161" sldId="289"/>
        </pc:sldMkLst>
        <pc:spChg chg="mod">
          <ac:chgData name="Sara Andersen Vågenes" userId="3a5965c3-f705-4fad-97fb-15cc41fa19f0" providerId="ADAL" clId="{98D12ED8-1895-4C8A-BC61-447814017B5B}" dt="2025-08-14T08:32:51.701" v="24977" actId="20577"/>
          <ac:spMkLst>
            <pc:docMk/>
            <pc:sldMk cId="2528965161" sldId="289"/>
            <ac:spMk id="5" creationId="{B5D0D320-30AA-9002-B40C-F764B3194386}"/>
          </ac:spMkLst>
        </pc:spChg>
        <pc:spChg chg="del">
          <ac:chgData name="Sara Andersen Vågenes" userId="3a5965c3-f705-4fad-97fb-15cc41fa19f0" providerId="ADAL" clId="{98D12ED8-1895-4C8A-BC61-447814017B5B}" dt="2025-08-14T12:15:29.261" v="27794" actId="478"/>
          <ac:spMkLst>
            <pc:docMk/>
            <pc:sldMk cId="2528965161" sldId="289"/>
            <ac:spMk id="6" creationId="{1D374F23-1DE0-4D58-BFF4-1567A42FBCD2}"/>
          </ac:spMkLst>
        </pc:spChg>
      </pc:sldChg>
      <pc:sldChg chg="addSp delSp modSp new mod ord modClrScheme chgLayout modNotesTx">
        <pc:chgData name="Sara Andersen Vågenes" userId="3a5965c3-f705-4fad-97fb-15cc41fa19f0" providerId="ADAL" clId="{98D12ED8-1895-4C8A-BC61-447814017B5B}" dt="2025-08-14T11:39:35.057" v="27336" actId="20577"/>
        <pc:sldMkLst>
          <pc:docMk/>
          <pc:sldMk cId="1233745541" sldId="290"/>
        </pc:sldMkLst>
      </pc:sldChg>
      <pc:sldChg chg="addSp delSp modSp add mod modCm modNotesTx">
        <pc:chgData name="Sara Andersen Vågenes" userId="3a5965c3-f705-4fad-97fb-15cc41fa19f0" providerId="ADAL" clId="{98D12ED8-1895-4C8A-BC61-447814017B5B}" dt="2025-07-07T09:38:20.375" v="16906" actId="20577"/>
        <pc:sldMkLst>
          <pc:docMk/>
          <pc:sldMk cId="1544745863" sldId="2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 Andersen Vågenes" userId="3a5965c3-f705-4fad-97fb-15cc41fa19f0" providerId="ADAL" clId="{98D12ED8-1895-4C8A-BC61-447814017B5B}" dt="2025-06-30T12:19:53.415" v="8045" actId="20577"/>
              <pc2:cmMkLst xmlns:pc2="http://schemas.microsoft.com/office/powerpoint/2019/9/main/command">
                <pc:docMk/>
                <pc:sldMk cId="1544745863" sldId="291"/>
                <pc2:cmMk id="{CA97D330-0288-4A67-8BBE-139770249C4D}"/>
              </pc2:cmMkLst>
            </pc226:cmChg>
          </p:ext>
        </pc:extLst>
      </pc:sldChg>
      <pc:sldChg chg="addSp delSp modSp add mod modNotesTx">
        <pc:chgData name="Sara Andersen Vågenes" userId="3a5965c3-f705-4fad-97fb-15cc41fa19f0" providerId="ADAL" clId="{98D12ED8-1895-4C8A-BC61-447814017B5B}" dt="2025-08-07T08:16:27.266" v="21408" actId="15"/>
        <pc:sldMkLst>
          <pc:docMk/>
          <pc:sldMk cId="3761570948" sldId="292"/>
        </pc:sldMkLst>
        <pc:spChg chg="mod">
          <ac:chgData name="Sara Andersen Vågenes" userId="3a5965c3-f705-4fad-97fb-15cc41fa19f0" providerId="ADAL" clId="{98D12ED8-1895-4C8A-BC61-447814017B5B}" dt="2025-08-07T08:16:27.266" v="21408" actId="15"/>
          <ac:spMkLst>
            <pc:docMk/>
            <pc:sldMk cId="3761570948" sldId="292"/>
            <ac:spMk id="5" creationId="{E5DC3805-1BE8-0949-6665-F92A936E14A9}"/>
          </ac:spMkLst>
        </pc:spChg>
      </pc:sldChg>
      <pc:sldChg chg="addSp delSp modSp add mod modNotesTx">
        <pc:chgData name="Sara Andersen Vågenes" userId="3a5965c3-f705-4fad-97fb-15cc41fa19f0" providerId="ADAL" clId="{98D12ED8-1895-4C8A-BC61-447814017B5B}" dt="2025-08-14T11:36:32.489" v="27006" actId="20577"/>
        <pc:sldMkLst>
          <pc:docMk/>
          <pc:sldMk cId="3402329055" sldId="293"/>
        </pc:sldMkLst>
        <pc:spChg chg="add mod">
          <ac:chgData name="Sara Andersen Vågenes" userId="3a5965c3-f705-4fad-97fb-15cc41fa19f0" providerId="ADAL" clId="{98D12ED8-1895-4C8A-BC61-447814017B5B}" dt="2025-08-14T11:19:32.766" v="26754" actId="20577"/>
          <ac:spMkLst>
            <pc:docMk/>
            <pc:sldMk cId="3402329055" sldId="293"/>
            <ac:spMk id="3" creationId="{83BEC357-5B11-4445-F004-A00415E8F561}"/>
          </ac:spMkLst>
        </pc:spChg>
        <pc:spChg chg="mod">
          <ac:chgData name="Sara Andersen Vågenes" userId="3a5965c3-f705-4fad-97fb-15cc41fa19f0" providerId="ADAL" clId="{98D12ED8-1895-4C8A-BC61-447814017B5B}" dt="2025-08-14T11:19:13.042" v="26713" actId="14100"/>
          <ac:spMkLst>
            <pc:docMk/>
            <pc:sldMk cId="3402329055" sldId="293"/>
            <ac:spMk id="5" creationId="{0A79C0DC-2D66-D404-26EA-D3ADA8899934}"/>
          </ac:spMkLst>
        </pc:spChg>
      </pc:sldChg>
    </pc:docChg>
  </pc:docChgLst>
</pc:chgInfo>
</file>

<file path=ppt/comments/modernComment_123_5C12F38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97D330-0288-4A67-8BBE-139770249C4D}" authorId="{8FCF8B98-DA7C-406E-E9FC-7B022C5A270A}" status="resolved" created="2025-06-30T12:17:46.296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544745863" sldId="291"/>
      <ac:spMk id="5" creationId="{7A756131-74F4-D547-999C-FD3471B8555B}"/>
      <ac:txMk cp="168" len="54">
        <ac:context len="223" hash="609268428"/>
      </ac:txMk>
    </ac:txMkLst>
    <p188:pos x="3732388" y="2102555"/>
    <p188:txBody>
      <a:bodyPr/>
      <a:lstStyle/>
      <a:p>
        <a:r>
          <a:rPr lang="nb-NO"/>
          <a:t>kan linke til Naturvernforbundets rutiner for antikorrupsjonsarbeid ​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420A32-D690-E4EA-9E6D-77413151F9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43C2CC-C5F4-C3FC-1587-F4542F1849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0F69D-AD12-4E7B-A2C8-E438B4D42DFA}" type="datetimeFigureOut">
              <a:rPr lang="nb-NO" smtClean="0"/>
              <a:t>14.08.2025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6CBF4-5058-CB9D-F809-349344EA2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56826-944C-22E7-DF68-60668C4826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BCE51-8E8F-4D6E-A9F8-3F69F9DAE94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2179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A9326-27D7-4F3F-9B9D-E77BB52AD6D7}" type="datetimeFigureOut">
              <a:rPr lang="nb-NO" smtClean="0"/>
              <a:t>13.08.2025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D46CD-F092-4A53-AB4F-B929B57D857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658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aturvernforbundet.no/content/uploads/2025/04/Retningslinjer-for-handtering-av-varsler-2025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aturvernforbundet.no/content/uploads/2025/04/Retningslinjer-for-handtering-av-varsler-2025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Presentasjonen tar for seg de etiske retningslinjene for tillitsvalgte og ansatte i Naturvernforbundet, og organisasjonen sitt etiske utvalg som er ansvarlig for å behandle brudd på retningslinjene.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r>
              <a:rPr lang="nb-NO" i="1" dirty="0"/>
              <a:t>Presentasjonen kan gjerne holdes for lokallags- eller fylkesstyret, for å gjøre de tillitsvalgte kjent med retningslinjene og rutinene for varsling. Retningslinjene finner du på nettsiden her: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636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 seks handler om habilitet og åpenhet. </a:t>
            </a:r>
          </a:p>
          <a:p>
            <a:endParaRPr lang="nb-NO" dirty="0"/>
          </a:p>
          <a:p>
            <a:r>
              <a:rPr lang="nb-NO" dirty="0"/>
              <a:t>Alle har en selvstendig plikt til å vurdere sin egen habilitet. Å være habil betyr å være kompetent til å ta en avgjørelse, eller at du ikke har personlig interesser i avgjørelsen som skal tas. Hvis du tviler på om du er inhabil i behandlingen av en sak, har du plikt til å opplyse om dette til organet (for eksempel styret) som er ansvarlig. </a:t>
            </a:r>
          </a:p>
          <a:p>
            <a:endParaRPr lang="nb-NO" dirty="0"/>
          </a:p>
          <a:p>
            <a:r>
              <a:rPr lang="nb-NO" dirty="0"/>
              <a:t>Du skal ikke delta i behandling eller avgjørelser av spørsmål der du er inhabil. Du er inhabil når du, nær familie, og/eller bekjente har økonomisk egeninteresse i saken. </a:t>
            </a:r>
          </a:p>
          <a:p>
            <a:endParaRPr lang="nb-NO" dirty="0"/>
          </a:p>
          <a:p>
            <a:r>
              <a:rPr lang="nb-NO" dirty="0"/>
              <a:t>Ansatte og tillitsvalgte kan ikke delta i aktiviteter som gir dem eller nærstående personlige fordeler. </a:t>
            </a:r>
          </a:p>
          <a:p>
            <a:endParaRPr lang="nb-NO" dirty="0"/>
          </a:p>
          <a:p>
            <a:r>
              <a:rPr lang="nb-NO" dirty="0"/>
              <a:t>Ingen skal opptre på en måte som kan svekke Naturvernforbundet eller deres egen integritet og omdømme.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9507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Du skal aldri bidra til at bestikkelser gis eller mottas, eller opptre slik at andre personer kan oppfatte det slik. </a:t>
            </a:r>
          </a:p>
          <a:p>
            <a:endParaRPr lang="nb-NO" dirty="0"/>
          </a:p>
          <a:p>
            <a:r>
              <a:rPr lang="nb-NO" dirty="0"/>
              <a:t>Alt internasjonalt partnerskapssamarbeid skal gjøres i tråd med Naturvernforbundet sine rutiner for antikorrupsjonsarbeid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3549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 syv handler om konfidensialitet og taushetsplikt </a:t>
            </a:r>
          </a:p>
          <a:p>
            <a:endParaRPr lang="nb-NO" dirty="0"/>
          </a:p>
          <a:p>
            <a:r>
              <a:rPr lang="nb-NO" dirty="0"/>
              <a:t>Du har taushetsplikt om forretningshemmeligheter og andre sensitive forhold som du blir kjent med under arbeidet ditt i Naturvernforbundet. Det kan være om medlemmer, ansatte, leverandører, eller organisasjonen. </a:t>
            </a:r>
          </a:p>
          <a:p>
            <a:endParaRPr lang="nb-NO" dirty="0"/>
          </a:p>
          <a:p>
            <a:r>
              <a:rPr lang="nb-NO" dirty="0"/>
              <a:t>Reglene for behandling av sensitive opplysninger og tilhørende taushetsplikt gjelder også etter avsluttet arbeid.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77660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Opplever du eller får kjennskap til at det er skjedd brudd på de etiske retningslinjene skal du varsle etisk utvalg. Ingen skal sette i gang etterforskning på egen hånd. </a:t>
            </a:r>
          </a:p>
          <a:p>
            <a:endParaRPr lang="nb-NO" dirty="0"/>
          </a:p>
          <a:p>
            <a:r>
              <a:rPr lang="nb-NO" dirty="0"/>
              <a:t>Utvalget behandler varsel konfidensielt. De skal følge retningslinjene for håndtering av varsler. </a:t>
            </a:r>
          </a:p>
          <a:p>
            <a:endParaRPr lang="nb-NO" dirty="0"/>
          </a:p>
          <a:p>
            <a:r>
              <a:rPr lang="nb-NO" dirty="0"/>
              <a:t>Får du kjennskap til eller mistenker at det er skjedd brudd på straffeloven i tilknytning til Naturvernforbundet sin virksomhet, plikter du å vurdere </a:t>
            </a:r>
            <a:r>
              <a:rPr lang="nb-NO" dirty="0" err="1"/>
              <a:t>politanmeldelse</a:t>
            </a:r>
            <a:r>
              <a:rPr lang="nb-NO" dirty="0"/>
              <a:t>. Gjelder lovbruddet en annen skal du råde den fornærmede om å anmelde. </a:t>
            </a:r>
          </a:p>
          <a:p>
            <a:endParaRPr lang="nb-NO" dirty="0"/>
          </a:p>
          <a:p>
            <a:r>
              <a:rPr lang="nb-NO" dirty="0"/>
              <a:t>Er Naturvernforbundet den fornærmede skal styret på det aktuelle nivået avgjøre om en anmeldelse gjøres. </a:t>
            </a:r>
          </a:p>
          <a:p>
            <a:endParaRPr lang="nb-NO" dirty="0"/>
          </a:p>
          <a:p>
            <a:r>
              <a:rPr lang="nb-NO" dirty="0"/>
              <a:t>Ved mistanke om brudd på straffeloven som involverer personer under 18 år, skal foresatte alltid varsles.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6108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Oppsummert gjelder de etiske retningslinjene for hele organisasjonen på alle nivå. De er med på å skape et trygt og godt fellesskap for alle frivillige, tillitsvalgte, og ansatte i Naturvernforbundet. </a:t>
            </a:r>
          </a:p>
          <a:p>
            <a:endParaRPr lang="nb-NO" dirty="0"/>
          </a:p>
          <a:p>
            <a:r>
              <a:rPr lang="nb-NO" dirty="0"/>
              <a:t>Det betyr at vi alle har et ansvar for å håndheve retningslinjene, og for å gjøre oss kjent med dem. </a:t>
            </a:r>
          </a:p>
          <a:p>
            <a:endParaRPr lang="nb-NO" dirty="0"/>
          </a:p>
          <a:p>
            <a:r>
              <a:rPr lang="nb-NO" dirty="0"/>
              <a:t>Konflikter skal løses på lavest mulig nivå. Ved store konflikter kan etisk utvalg varsles, og kan bistå de involverte med veiledning og støtte. </a:t>
            </a:r>
          </a:p>
          <a:p>
            <a:endParaRPr lang="nb-NO" dirty="0"/>
          </a:p>
          <a:p>
            <a:r>
              <a:rPr lang="nb-NO" dirty="0"/>
              <a:t>Ved brudd på de etiske retningslinjene skal etisk utvalg kontaktes.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6512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Hvem er etisk utvalg? </a:t>
            </a:r>
          </a:p>
          <a:p>
            <a:endParaRPr lang="nb-NO" dirty="0"/>
          </a:p>
          <a:p>
            <a:r>
              <a:rPr lang="nb-NO" dirty="0"/>
              <a:t>Etisk utvalg er oppnevnt av landsstyret, og består av en gruppe personer med lang erfaring fra Naturvernforbundet særlig og organisasjonslivet generelt. </a:t>
            </a:r>
          </a:p>
          <a:p>
            <a:endParaRPr lang="nb-NO" dirty="0"/>
          </a:p>
          <a:p>
            <a:r>
              <a:rPr lang="nb-NO" dirty="0"/>
              <a:t>Utvalget er ansvarlig for å behandle varsler om brudd på etiske retningslinjer. Varslene skal behandles i tråd med retningslinjene for håndtering av varslingssaker, som ligger på nettsiden. Sakene de behandler skal også følge de etiske retningslinjene som er gjennomgått i denne presentasjonen. </a:t>
            </a:r>
          </a:p>
          <a:p>
            <a:endParaRPr lang="nb-NO" dirty="0"/>
          </a:p>
          <a:p>
            <a:r>
              <a:rPr lang="nb-NO" dirty="0"/>
              <a:t>Formålet med disse rutinene er å sikre en klar og ryddig håndtering, uavhengig av sak eller personer involvert. </a:t>
            </a:r>
          </a:p>
          <a:p>
            <a:endParaRPr lang="nb-NO" dirty="0"/>
          </a:p>
          <a:p>
            <a:r>
              <a:rPr lang="nb-NO" dirty="0"/>
              <a:t>Naturvernforbundet sitt etiske utvalg kan kontaktes på e-post. </a:t>
            </a:r>
          </a:p>
          <a:p>
            <a:endParaRPr lang="nb-NO" dirty="0"/>
          </a:p>
          <a:p>
            <a:r>
              <a:rPr lang="nb-NO" dirty="0"/>
              <a:t>Les mer om utvalget sine retningslinjer her: </a:t>
            </a:r>
            <a:r>
              <a:rPr lang="nb-NO" dirty="0">
                <a:hlinkClick r:id="rId3"/>
              </a:rPr>
              <a:t>Retningslinjer-for-handtering-av-varsler-2025.pdf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8080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Har dere noen spørsmål om de etiske retningslinjene? Ta kontakt med organisasjonsavdelingen på epost. </a:t>
            </a:r>
          </a:p>
          <a:p>
            <a:endParaRPr lang="nb-NO" dirty="0"/>
          </a:p>
          <a:p>
            <a:r>
              <a:rPr lang="nb-NO" dirty="0"/>
              <a:t>Har du opplevd eller hørt om brudd på de etiske retningslinjene? Ta kontakt med etisk utvalg på epost.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5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er de etiske retningslinjene? De sier noe om hvilken etisk standard vi skal ha i organisasjonen, og hvilke handlinger som ikke aksepteres. De skal legge til rette for en trygg organisasjon for alle i organisasjonen. </a:t>
            </a:r>
          </a:p>
          <a:p>
            <a:endParaRPr lang="nb-NO" dirty="0"/>
          </a:p>
          <a:p>
            <a:r>
              <a:rPr lang="nb-NO" dirty="0"/>
              <a:t>Retningslinjene gjelder for ansatte og alle med tillitsverv, både lokalt og nasjonalt, i Naturvernforbundet. Alle med verv i Naturvernforbundet skal signere de etiske retningslinjene. </a:t>
            </a:r>
          </a:p>
          <a:p>
            <a:endParaRPr lang="nb-NO" dirty="0"/>
          </a:p>
          <a:p>
            <a:r>
              <a:rPr lang="nb-NO" dirty="0"/>
              <a:t>Ved alvorlige brudd på de etiske retningslinjene kan en få sanksjoner, som støttes av §11 i vedtektene. Sanksjonene kan være for eksempel opphør av verv, eller ved veldig alvorlige situasjoner eksklusjon fra organisasjonen. 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De etiske retningslinjene ble vedtatt av Naturvernforbundet sitt landsstyre i juni 2025.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4273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Retningslinjene innledes med å si noe om hvilken type organisasjon vi er og ønsker å være. </a:t>
            </a:r>
          </a:p>
          <a:p>
            <a:endParaRPr lang="nb-NO" dirty="0"/>
          </a:p>
          <a:p>
            <a:r>
              <a:rPr lang="nb-NO" dirty="0"/>
              <a:t>Vi er en demokratisk medlemsorganisasjon der våre lokal- og fylkeslag er med å stemme over politikk, arbeidsprogram, vedtekter og mer på landsmøtet og i landsstyret. </a:t>
            </a:r>
          </a:p>
          <a:p>
            <a:endParaRPr lang="nb-NO" dirty="0"/>
          </a:p>
          <a:p>
            <a:r>
              <a:rPr lang="nb-NO" dirty="0"/>
              <a:t>Vi er partipolitisk nøytrale, som gir oss rom til å kritisere, rose, og påvirke alle de politiske partiene i sakene vi jobber med. </a:t>
            </a:r>
          </a:p>
          <a:p>
            <a:endParaRPr lang="nb-NO" dirty="0"/>
          </a:p>
          <a:p>
            <a:r>
              <a:rPr lang="nb-NO" dirty="0"/>
              <a:t>Naturvernforbundet skal ha en god representasjon av kjønn, geografi, og sosial bakgrunn i organisasjonen. </a:t>
            </a:r>
          </a:p>
          <a:p>
            <a:endParaRPr lang="nb-NO" dirty="0"/>
          </a:p>
          <a:p>
            <a:r>
              <a:rPr lang="nb-NO" dirty="0"/>
              <a:t>I tillegg skal vi være en trygg arena for alle våre medlemmer, samt for medlemmer i Natur og Ungdom og Miljøagentene som engasjerer seg i natur- og miljøkampen, og er med i det vi kaller «naturvernfamilien».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631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Første del handler om respekt for medmennesker </a:t>
            </a:r>
          </a:p>
          <a:p>
            <a:endParaRPr lang="nb-NO" dirty="0"/>
          </a:p>
          <a:p>
            <a:r>
              <a:rPr lang="nb-NO" dirty="0"/>
              <a:t>Det skal ikke skje hets eller diskriminering i vår organisasjon. Vi har et ekstra ansvar for å ivareta nasjonale minoriteter og urfolk i vår bevegelse, som er ekstra utsatt for hets og diskriminering i naturvernsaker. </a:t>
            </a:r>
          </a:p>
          <a:p>
            <a:endParaRPr lang="nb-NO" dirty="0"/>
          </a:p>
          <a:p>
            <a:r>
              <a:rPr lang="nb-NO" dirty="0"/>
              <a:t>Vi skal ivareta barn og unge i vår bevegelse, som ofte er engasjert gjennom Natur og Ungdom og Miljøagentene. Barn og unge er utsatt for negative tilbakemeldinger og hets i miljøkampen. Dette skal vi motvirke. </a:t>
            </a:r>
          </a:p>
          <a:p>
            <a:endParaRPr lang="nb-NO" dirty="0"/>
          </a:p>
          <a:p>
            <a:r>
              <a:rPr lang="nb-NO" dirty="0"/>
              <a:t>Du har et personlig ansvar for å behandle alle mennesker med likeverd og respekt. </a:t>
            </a:r>
          </a:p>
          <a:p>
            <a:endParaRPr lang="nb-NO" dirty="0"/>
          </a:p>
          <a:p>
            <a:r>
              <a:rPr lang="nb-NO" dirty="0"/>
              <a:t>Vi har nulltoleranse for all rasisme, medlemskap i og deltakelse i høyreekstreme organisasjoner. Naturvernforbundet har også forbud mot samarbeid med slike grupper, på alle nivå av organisasjonen. Slike verdisyn er totalt uforenelig med Naturvernforbundet sine grunnleggende verdier.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58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Andre del handler om å forstå vår egen rolle eller posisjon, og tenke over hvordan vi representerer organisasjonen. </a:t>
            </a:r>
          </a:p>
          <a:p>
            <a:endParaRPr lang="nb-NO" dirty="0"/>
          </a:p>
          <a:p>
            <a:r>
              <a:rPr lang="nb-NO" dirty="0"/>
              <a:t>Alle som representerer Naturvernforbundet skal følge grunndokumenter som prinsipprogram, vedtekter, og politikk vedtatt av våre demokratiske organer. </a:t>
            </a:r>
          </a:p>
          <a:p>
            <a:endParaRPr lang="nb-NO" dirty="0"/>
          </a:p>
          <a:p>
            <a:r>
              <a:rPr lang="nb-NO" dirty="0"/>
              <a:t>Samtidig har alle en grunnleggende rett til å ytre seg, og til å varsle om kritikkverdige forhold. </a:t>
            </a:r>
          </a:p>
          <a:p>
            <a:endParaRPr lang="nb-NO" dirty="0"/>
          </a:p>
          <a:p>
            <a:r>
              <a:rPr lang="nb-NO" dirty="0"/>
              <a:t>Kritikk skal tas internt i organisasjonen før andre eventuelt blir involvert. </a:t>
            </a:r>
          </a:p>
          <a:p>
            <a:endParaRPr lang="nb-NO" dirty="0"/>
          </a:p>
          <a:p>
            <a:r>
              <a:rPr lang="nb-NO" dirty="0"/>
              <a:t>Der du representerer Naturvernforbundet skal det være tydelig hvilken rolle eller hvilket verv du har. Hvis du uttaler deg i en sak på vegne av deg selv eller andre aktører, som for eksempel en annen interesseorganisasjon eller et politisk parti, skal det tydelig komme frem.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133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Du skal være bevisst på maktulikheter som finnes. Ulikhetene kan for eksempel være i alder, kjønn, posisjon og verv, eller fartstid i organisasjonen.  Å være bevisst på dette kan hjelpe på å skape et trygt miljø for å ytre seg og engasjere seg i Naturvernforbundet. </a:t>
            </a:r>
          </a:p>
          <a:p>
            <a:endParaRPr lang="nb-NO" dirty="0"/>
          </a:p>
          <a:p>
            <a:r>
              <a:rPr lang="nb-NO" dirty="0"/>
              <a:t>Du skal følge lovverket om besittelse og bruk av rusmidler som gjelder der du befinner deg. Er du på reise i et land der lovverket er mer liberalt skal du legge til grunn norsk lov. </a:t>
            </a:r>
          </a:p>
          <a:p>
            <a:endParaRPr lang="nb-NO" dirty="0"/>
          </a:p>
          <a:p>
            <a:r>
              <a:rPr lang="nb-NO" dirty="0"/>
              <a:t>Det skal ikke serveres alkohol på arrangementer eller møter i Naturvernforbundet der det er mindreårige deltakere til stede.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6937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Tredje del handler om trakassering og mobbing. </a:t>
            </a:r>
          </a:p>
          <a:p>
            <a:endParaRPr lang="nb-NO" dirty="0"/>
          </a:p>
          <a:p>
            <a:r>
              <a:rPr lang="nb-NO" dirty="0"/>
              <a:t>Arbeidsmiljøet og fellesskapet for frivillige og ansatte i Naturvernforbundet skal være trygt for alle. Her har alle et ansvar for å skape et inkluderende miljø. </a:t>
            </a:r>
          </a:p>
          <a:p>
            <a:endParaRPr lang="nb-NO" dirty="0"/>
          </a:p>
          <a:p>
            <a:r>
              <a:rPr lang="nb-NO" dirty="0"/>
              <a:t>Mobbing eller trakasserende adferd skal ikke forekomme på noe nivå. </a:t>
            </a:r>
          </a:p>
          <a:p>
            <a:endParaRPr lang="nb-NO" dirty="0"/>
          </a:p>
          <a:p>
            <a:r>
              <a:rPr lang="nb-NO" dirty="0"/>
              <a:t>Med trakassering mener vi handlinger eller ytringer som mottakeren opplever som krenkende, skremmende, eller ydmykende. </a:t>
            </a:r>
          </a:p>
          <a:p>
            <a:endParaRPr lang="nb-NO" dirty="0"/>
          </a:p>
          <a:p>
            <a:r>
              <a:rPr lang="nb-NO" dirty="0"/>
              <a:t>Med mobbing mener vi gjentatte negative handlinger eller ytringer mot en person, fra en eller flere andre personer. </a:t>
            </a:r>
          </a:p>
          <a:p>
            <a:endParaRPr lang="nb-NO" dirty="0"/>
          </a:p>
          <a:p>
            <a:r>
              <a:rPr lang="nb-NO" dirty="0"/>
              <a:t>Personangrep, verken internt i organisasjonen eller mot eksterne aktører, tolereres ikke på noe plan.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8694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 fire handler om seksuelt grenseoverskridende oppførsel og seksuell trakassering </a:t>
            </a:r>
          </a:p>
          <a:p>
            <a:endParaRPr lang="nb-NO" dirty="0"/>
          </a:p>
          <a:p>
            <a:r>
              <a:rPr lang="nb-NO" dirty="0"/>
              <a:t>Ingen former for seksuell trakassering, seksuelt grenseoverskridende oppførsel, eller overgrep skal forekomme i Naturvernforbundet. </a:t>
            </a:r>
          </a:p>
          <a:p>
            <a:endParaRPr lang="nb-NO" dirty="0"/>
          </a:p>
          <a:p>
            <a:r>
              <a:rPr lang="nb-NO" dirty="0"/>
              <a:t>Alle ledere og ansatte har et særlig ansvar for å forebygge slike handlinger. </a:t>
            </a:r>
          </a:p>
          <a:p>
            <a:r>
              <a:rPr lang="nb-NO" dirty="0"/>
              <a:t>De har også ansvar for å sikre trygge omgivelser dersom det skjer akutte hendelser. Ansvaret kan være oppfølging fra politi, legevakt, og/eller voldtektsmottak der det er nødvendig. </a:t>
            </a:r>
          </a:p>
          <a:p>
            <a:endParaRPr lang="nb-NO" dirty="0"/>
          </a:p>
          <a:p>
            <a:r>
              <a:rPr lang="nb-NO" dirty="0"/>
              <a:t>Rutinene for varsling og håndtering av varslingssaker finnes på nettsiden: </a:t>
            </a:r>
            <a:r>
              <a:rPr lang="nb-NO" dirty="0">
                <a:hlinkClick r:id="rId3"/>
              </a:rPr>
              <a:t>Retningslinjer-for-handtering-av-varsler-2025.pdf</a:t>
            </a:r>
            <a:r>
              <a:rPr lang="nb-NO" dirty="0"/>
              <a:t>. De sier noe om hvordan et varsel skal behandles av etisk utvalg og andre relevante organ som for eksempel Naturvernforbundets arbeidsutvalg (ledelse).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727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 fem handler om økonomisk ansvarlighet </a:t>
            </a:r>
          </a:p>
          <a:p>
            <a:endParaRPr lang="nb-NO" dirty="0"/>
          </a:p>
          <a:p>
            <a:r>
              <a:rPr lang="nb-NO" dirty="0"/>
              <a:t>Naturvernforbundet sine økonomiske ressurser og eiendeler skal behandles på en ansvarlig måte. </a:t>
            </a:r>
          </a:p>
          <a:p>
            <a:endParaRPr lang="nb-NO" dirty="0"/>
          </a:p>
          <a:p>
            <a:r>
              <a:rPr lang="nb-NO" dirty="0"/>
              <a:t>Det skal ikke forekomme noen former for økonomisk kriminalitet, underslag, eller mislighold av organisasjonen sine ressurser. Alvorlige mislighold vil politianmeldes. </a:t>
            </a:r>
          </a:p>
          <a:p>
            <a:endParaRPr lang="nb-NO" dirty="0"/>
          </a:p>
          <a:p>
            <a:r>
              <a:rPr lang="nb-NO" dirty="0"/>
              <a:t>Alle honorarer som tillitsvalgte og ansatte får i virksomhet for Naturvernforbundet skal tilfalle organisasjonen. Inntekter fra salg av effekter for Naturvernforbundet tilfaller organisasjonen, med mindre noe annet er avtalt. </a:t>
            </a:r>
          </a:p>
          <a:p>
            <a:endParaRPr lang="nb-NO" dirty="0"/>
          </a:p>
          <a:p>
            <a:r>
              <a:rPr lang="nb-NO" dirty="0"/>
              <a:t>Gaver kan kun gis og mottas opp til 500 kr. De skal gis i full åpenhet, og skal ikke medføre forpliktelser for mottakeren.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D46CD-F092-4A53-AB4F-B929B57D857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072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107DBC-982B-D990-4B86-816A49EE6C4A}"/>
              </a:ext>
            </a:extLst>
          </p:cNvPr>
          <p:cNvSpPr/>
          <p:nvPr userDrawn="1"/>
        </p:nvSpPr>
        <p:spPr>
          <a:xfrm>
            <a:off x="0" y="0"/>
            <a:ext cx="40551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8" name="Picture 7" descr="A picture containing website&#10;&#10;Description automatically generated" hidden="1">
            <a:extLst>
              <a:ext uri="{FF2B5EF4-FFF2-40B4-BE49-F238E27FC236}">
                <a16:creationId xmlns:a16="http://schemas.microsoft.com/office/drawing/2014/main" id="{40D24718-063B-37F5-573C-0FB4A336C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2077" y="1268486"/>
            <a:ext cx="6301916" cy="2387600"/>
          </a:xfrm>
        </p:spPr>
        <p:txBody>
          <a:bodyPr anchor="b"/>
          <a:lstStyle>
            <a:lvl1pPr algn="l">
              <a:lnSpc>
                <a:spcPct val="101000"/>
              </a:lnSpc>
              <a:defRPr sz="5001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2077" y="3940886"/>
            <a:ext cx="6301916" cy="165576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900">
                <a:solidFill>
                  <a:schemeClr val="tx2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0053C8-F83F-05E6-6F6C-45EA0066C4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4314" y="730335"/>
            <a:ext cx="3876386" cy="539415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93932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7EA0333-933B-14EA-DF2A-E905EAB952A9}"/>
              </a:ext>
            </a:extLst>
          </p:cNvPr>
          <p:cNvSpPr/>
          <p:nvPr userDrawn="1"/>
        </p:nvSpPr>
        <p:spPr>
          <a:xfrm>
            <a:off x="0" y="6106540"/>
            <a:ext cx="12192000" cy="75136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83ECC0-A764-428F-C87D-F8A1576FB866}"/>
              </a:ext>
            </a:extLst>
          </p:cNvPr>
          <p:cNvSpPr/>
          <p:nvPr userDrawn="1"/>
        </p:nvSpPr>
        <p:spPr>
          <a:xfrm>
            <a:off x="0" y="0"/>
            <a:ext cx="12192000" cy="1046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4" name="Picture 3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4BF8EBB4-FEF9-ABA1-513F-330C101AE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"/>
            <a:ext cx="12192000" cy="68579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87775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7894A8-6B1F-E366-9D0D-7EA8217123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33521" y="2514891"/>
            <a:ext cx="10750471" cy="3328579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50C76CB-348C-C646-1B9B-D537F2FE4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21" y="1276498"/>
            <a:ext cx="10750471" cy="780902"/>
          </a:xfrm>
        </p:spPr>
        <p:txBody>
          <a:bodyPr anchor="b"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F4C93AD-D34B-78C5-4ECD-97F4CA70D5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7984" y="415742"/>
            <a:ext cx="3016007" cy="3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6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s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521" y="1276498"/>
            <a:ext cx="10750471" cy="780902"/>
          </a:xfrm>
        </p:spPr>
        <p:txBody>
          <a:bodyPr anchor="b"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8224" y="6379767"/>
            <a:ext cx="745768" cy="214694"/>
          </a:xfrm>
        </p:spPr>
        <p:txBody>
          <a:bodyPr/>
          <a:lstStyle>
            <a:lvl1pPr>
              <a:defRPr>
                <a:solidFill>
                  <a:srgbClr val="7B7D7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42C5C8-1C2B-46B4-775E-EB05ECACB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521" y="2363788"/>
            <a:ext cx="3419920" cy="1827697"/>
          </a:xfrm>
          <a:prstGeom prst="rect">
            <a:avLst/>
          </a:prstGeom>
          <a:solidFill>
            <a:schemeClr val="accent3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398C5C99-2EB9-02F3-84B8-119666A2C4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3521" y="4403350"/>
            <a:ext cx="3419920" cy="1827697"/>
          </a:xfrm>
          <a:prstGeom prst="rect">
            <a:avLst/>
          </a:prstGeom>
          <a:solidFill>
            <a:schemeClr val="accent3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BBEC2B0-F285-B6BE-16C3-46157E51AF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86040" y="2363788"/>
            <a:ext cx="3419920" cy="1827697"/>
          </a:xfrm>
          <a:prstGeom prst="rect">
            <a:avLst/>
          </a:prstGeom>
          <a:solidFill>
            <a:schemeClr val="accent3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D2156E0-7E6E-2AE6-338D-FF9F09B0FE1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6040" y="4403350"/>
            <a:ext cx="3419920" cy="1827697"/>
          </a:xfrm>
          <a:prstGeom prst="rect">
            <a:avLst/>
          </a:prstGeom>
          <a:solidFill>
            <a:schemeClr val="accent3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609AD8F-F630-A14C-503C-14C4670D71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64073" y="2363788"/>
            <a:ext cx="3419920" cy="1827697"/>
          </a:xfrm>
          <a:prstGeom prst="rect">
            <a:avLst/>
          </a:prstGeom>
          <a:solidFill>
            <a:schemeClr val="accent3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F42B89B-39CA-7690-47B2-A384907F55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64073" y="4403350"/>
            <a:ext cx="3419920" cy="1827697"/>
          </a:xfrm>
          <a:prstGeom prst="rect">
            <a:avLst/>
          </a:prstGeom>
          <a:solidFill>
            <a:schemeClr val="accent3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3238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521" y="1276498"/>
            <a:ext cx="10750362" cy="780902"/>
          </a:xfrm>
        </p:spPr>
        <p:txBody>
          <a:bodyPr anchor="b"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38224" y="6379767"/>
            <a:ext cx="745768" cy="214694"/>
          </a:xfrm>
        </p:spPr>
        <p:txBody>
          <a:bodyPr/>
          <a:lstStyle>
            <a:lvl1pPr>
              <a:defRPr>
                <a:solidFill>
                  <a:srgbClr val="7B7D7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D089CB4A-B13F-AE8D-3003-C94DEACA2C9F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733521" y="2363788"/>
            <a:ext cx="10750362" cy="3867259"/>
          </a:xfrm>
        </p:spPr>
        <p:txBody>
          <a:bodyPr/>
          <a:lstStyle/>
          <a:p>
            <a:r>
              <a:rPr lang="nb-NO"/>
              <a:t>Klikk ikonet for å legge til en tabell</a:t>
            </a:r>
          </a:p>
        </p:txBody>
      </p:sp>
    </p:spTree>
    <p:extLst>
      <p:ext uri="{BB962C8B-B14F-4D97-AF65-F5344CB8AC3E}">
        <p14:creationId xmlns:p14="http://schemas.microsoft.com/office/powerpoint/2010/main" val="70180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oks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521" y="1276498"/>
            <a:ext cx="10750471" cy="780902"/>
          </a:xfrm>
        </p:spPr>
        <p:txBody>
          <a:bodyPr anchor="b"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42C5C8-1C2B-46B4-775E-EB05ECACBD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521" y="2846768"/>
            <a:ext cx="3419920" cy="2950019"/>
          </a:xfrm>
          <a:prstGeom prst="rect">
            <a:avLst/>
          </a:prstGeom>
          <a:solidFill>
            <a:schemeClr val="accent1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bg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13852A8B-2623-A476-7C4C-1C661ADFF5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8796" y="2847095"/>
            <a:ext cx="3419920" cy="2950019"/>
          </a:xfrm>
          <a:prstGeom prst="rect">
            <a:avLst/>
          </a:prstGeom>
          <a:solidFill>
            <a:schemeClr val="accent5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A3DBA4B4-D944-F3D9-E5CD-8A879B7D6E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4073" y="2846768"/>
            <a:ext cx="3419920" cy="2950019"/>
          </a:xfrm>
          <a:prstGeom prst="rect">
            <a:avLst/>
          </a:prstGeom>
          <a:solidFill>
            <a:srgbClr val="B6D6D1"/>
          </a:solidFill>
        </p:spPr>
        <p:txBody>
          <a:bodyPr lIns="360000" tIns="360000" rIns="360000" bIns="360000" anchor="ctr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6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F65A55-787B-2EDF-F7CF-3F82C0EFBF5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7B7D7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74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l, tekst og bil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234A39-FAE5-302A-65BD-08F9B2254BE0}"/>
              </a:ext>
            </a:extLst>
          </p:cNvPr>
          <p:cNvSpPr/>
          <p:nvPr userDrawn="1"/>
        </p:nvSpPr>
        <p:spPr>
          <a:xfrm>
            <a:off x="0" y="0"/>
            <a:ext cx="4056335" cy="6857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9EB800-51FA-8BBF-F6EC-FFC2418BE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8907" y="1784762"/>
            <a:ext cx="2094185" cy="1135757"/>
          </a:xfr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6201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3F5A13E-C588-D031-9ADE-8303EB4507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06524" y="1784762"/>
            <a:ext cx="3977468" cy="11357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61E228A-CEEA-0918-4100-AE685F2F8D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8907" y="3274100"/>
            <a:ext cx="2094185" cy="1135757"/>
          </a:xfr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6201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  <a:endParaRPr lang="nb-NO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14AB201-3EA0-B92C-35BB-1E1CC83F6E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06524" y="3274100"/>
            <a:ext cx="3977468" cy="11357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C42D14AC-88B8-73C5-78FD-9B851D4F8F7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8907" y="4764231"/>
            <a:ext cx="2094185" cy="1135757"/>
          </a:xfrm>
        </p:spPr>
        <p:txBody>
          <a:bodyPr anchor="t"/>
          <a:lstStyle>
            <a:lvl1pPr marL="0" indent="0">
              <a:lnSpc>
                <a:spcPct val="90000"/>
              </a:lnSpc>
              <a:buNone/>
              <a:defRPr sz="6201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00</a:t>
            </a:r>
            <a:endParaRPr lang="nb-NO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768D1030-CB60-0AF7-C036-DFA75F6ECD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506524" y="4764231"/>
            <a:ext cx="3977468" cy="1135757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A1A109A-752E-3127-1B4C-09BFB9DF6C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37515" y="737505"/>
            <a:ext cx="3849831" cy="539889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9B6F06-C85C-EEA3-9BCB-E7DBAB80E51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rgbClr val="7B7D7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3812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tal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80556" y="2212514"/>
            <a:ext cx="8830888" cy="2086900"/>
          </a:xfrm>
        </p:spPr>
        <p:txBody>
          <a:bodyPr anchor="b"/>
          <a:lstStyle>
            <a:lvl1pPr algn="ctr">
              <a:defRPr sz="12402">
                <a:solidFill>
                  <a:schemeClr val="tx2"/>
                </a:solidFill>
              </a:defRPr>
            </a:lvl1pPr>
          </a:lstStyle>
          <a:p>
            <a:r>
              <a:rPr lang="en-US"/>
              <a:t>00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6346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ED34705-8227-F6A0-C565-EC1E04FE2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80556" y="4439779"/>
            <a:ext cx="8830888" cy="16783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0256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CAAA4-0D21-1129-212C-C54968F3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4254" y="6356350"/>
            <a:ext cx="409738" cy="238111"/>
          </a:xfrm>
        </p:spPr>
        <p:txBody>
          <a:bodyPr/>
          <a:lstStyle>
            <a:lvl1pPr>
              <a:defRPr>
                <a:solidFill>
                  <a:srgbClr val="7B7D7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32177E-279B-12AA-9A39-718EF0F0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21" y="1276498"/>
            <a:ext cx="10750471" cy="780902"/>
          </a:xfrm>
        </p:spPr>
        <p:txBody>
          <a:bodyPr anchor="b"/>
          <a:lstStyle>
            <a:lvl1pPr algn="ctr">
              <a:defRPr sz="4601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9257F3-BFE7-C1DB-77FD-E5FFA4E6F1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3034" y="2728275"/>
            <a:ext cx="2418871" cy="2404389"/>
          </a:xfrm>
          <a:prstGeom prst="roundRect">
            <a:avLst>
              <a:gd name="adj" fmla="val 684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B070BF2E-35E6-75DC-8DE2-783AD18D223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99321" y="2728275"/>
            <a:ext cx="2418871" cy="2404389"/>
          </a:xfrm>
          <a:prstGeom prst="roundRect">
            <a:avLst>
              <a:gd name="adj" fmla="val 684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BDE34209-E72B-FB47-D606-01D8C4287B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85608" y="2749969"/>
            <a:ext cx="2418871" cy="2404389"/>
          </a:xfrm>
          <a:prstGeom prst="roundRect">
            <a:avLst>
              <a:gd name="adj" fmla="val 684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8BD4C16-B2A2-8A30-A745-3FEAB9F823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3034" y="5300611"/>
            <a:ext cx="2418871" cy="451926"/>
          </a:xfrm>
        </p:spPr>
        <p:txBody>
          <a:bodyPr anchor="t"/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Etternavn</a:t>
            </a:r>
            <a:endParaRPr lang="nb-NO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FACAB16-F8C9-4DC6-8B43-0BE7922ADA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13034" y="5835570"/>
            <a:ext cx="2418871" cy="620784"/>
          </a:xfrm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1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A7ADF7D-3C54-01C6-C1D3-8EF62BB5AD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99321" y="5300611"/>
            <a:ext cx="2418871" cy="45192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Etternavn</a:t>
            </a:r>
            <a:endParaRPr lang="nb-NO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857D0ECC-7464-268D-35AB-E237E2135B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99321" y="5835570"/>
            <a:ext cx="2418871" cy="620784"/>
          </a:xfrm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1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203AB0C7-9D48-3EFD-EAF7-D20235CBF99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85608" y="5300611"/>
            <a:ext cx="2418871" cy="451926"/>
          </a:xfrm>
        </p:spPr>
        <p:txBody>
          <a:bodyPr anchor="t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err="1"/>
              <a:t>Navn</a:t>
            </a:r>
            <a:r>
              <a:rPr lang="en-US"/>
              <a:t> </a:t>
            </a:r>
            <a:r>
              <a:rPr lang="en-US" err="1"/>
              <a:t>Etternavn</a:t>
            </a:r>
            <a:endParaRPr lang="nb-NO"/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3B3B60C2-F925-ACA7-A496-4F076F86D4E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85608" y="5835570"/>
            <a:ext cx="2418871" cy="620784"/>
          </a:xfrm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19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20507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ilde venstre 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02463-646D-1822-8C89-BDE12005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D6B68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EA970F7-93F7-5848-EBB1-1E01BC390C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DB3C71D-E12B-4FBE-751A-11D8DE870F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4141" y="3128191"/>
            <a:ext cx="4630941" cy="28376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0507F1-4AE3-31BD-C5ED-C1627D175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141" y="1498732"/>
            <a:ext cx="463985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04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bilde høy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002463-646D-1822-8C89-BDE12005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EA970F7-93F7-5848-EBB1-1E01BC390C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E4235988-48B0-291D-F426-71BBDFA0E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11" y="1498732"/>
            <a:ext cx="4649771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63EEB5-0722-2D13-25D4-843103B729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412" y="3128191"/>
            <a:ext cx="4649771" cy="2837656"/>
          </a:xfrm>
          <a:prstGeom prst="rect">
            <a:avLst/>
          </a:prstGeom>
        </p:spPr>
        <p:txBody>
          <a:bodyPr lIns="0" tIns="0" rIns="0" bIns="0"/>
          <a:lstStyle>
            <a:lvl1pPr marL="228611" indent="-22861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5390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5C66-CFDA-ACAE-D48F-3C17E76C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776" y="2377138"/>
            <a:ext cx="10739217" cy="1325563"/>
          </a:xfrm>
        </p:spPr>
        <p:txBody>
          <a:bodyPr/>
          <a:lstStyle>
            <a:lvl1pPr>
              <a:defRPr sz="66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07FE2F6-029C-7323-D680-BA7E72BD84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35266" y="4684694"/>
            <a:ext cx="7448726" cy="1143132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C40397A-7D38-2E78-D89B-822CE5652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7984" y="415742"/>
            <a:ext cx="3011138" cy="3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5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 oss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C8EAE4-9382-7725-CF08-BC3B57EAC6D8}"/>
              </a:ext>
            </a:extLst>
          </p:cNvPr>
          <p:cNvSpPr/>
          <p:nvPr userDrawn="1"/>
        </p:nvSpPr>
        <p:spPr>
          <a:xfrm>
            <a:off x="0" y="0"/>
            <a:ext cx="6092428" cy="685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B7D7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1D1E78-3480-96C6-7699-397330C260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727" y="732716"/>
            <a:ext cx="4623402" cy="538542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93B368F3-345C-805C-233C-DFC1E348C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142" y="1498732"/>
            <a:ext cx="463985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0C5C8-113A-E2B2-0361-E87830970B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4142" y="3128191"/>
            <a:ext cx="4639850" cy="2837656"/>
          </a:xfrm>
          <a:prstGeom prst="rect">
            <a:avLst/>
          </a:prstGeom>
        </p:spPr>
        <p:txBody>
          <a:bodyPr lIns="0" tIns="0" rIns="0" bIns="0"/>
          <a:lstStyle>
            <a:lvl1pPr marL="228611" indent="-22861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047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st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142" y="1498732"/>
            <a:ext cx="4639850" cy="2075061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42ED2D-6E09-0350-57EC-051818707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4143" y="3898683"/>
            <a:ext cx="4639850" cy="18243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927A92F-42FD-4E9A-23B7-651927268D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6619" y="1729656"/>
            <a:ext cx="3741146" cy="339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5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bei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3411" y="3128191"/>
            <a:ext cx="10750581" cy="28376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6346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3B4D5DF-3BBF-1472-AB73-3AAE06E0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823488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3411" y="3128191"/>
            <a:ext cx="10750581" cy="28376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5AFAA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3B4D5DF-3BBF-1472-AB73-3AAE06E0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FBDBCF6-5E66-8420-2AEF-90075B9CC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7984" y="415742"/>
            <a:ext cx="3011138" cy="3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4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EF2663-8D2D-B0B7-079F-FA68877B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E7E7E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32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C8EAE4-9382-7725-CF08-BC3B57EAC6D8}"/>
              </a:ext>
            </a:extLst>
          </p:cNvPr>
          <p:cNvSpPr/>
          <p:nvPr userDrawn="1"/>
        </p:nvSpPr>
        <p:spPr>
          <a:xfrm>
            <a:off x="0" y="0"/>
            <a:ext cx="6092428" cy="6857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B7D7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42ED2D-6E09-0350-57EC-051818707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8649" y="3135969"/>
            <a:ext cx="4315343" cy="258706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2400" b="0" i="1" u="none" cap="none">
                <a:solidFill>
                  <a:schemeClr val="accent1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1D1E78-3480-96C6-7699-397330C260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092428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9D32E5-BA41-64C2-EF9F-1583B1E73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8649" y="2534874"/>
            <a:ext cx="466633" cy="3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24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low confidence" hidden="1">
            <a:extLst>
              <a:ext uri="{FF2B5EF4-FFF2-40B4-BE49-F238E27FC236}">
                <a16:creationId xmlns:a16="http://schemas.microsoft.com/office/drawing/2014/main" id="{AB64DE85-1D8D-2D7C-918A-F7477CC32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FC8EAE4-9382-7725-CF08-BC3B57EAC6D8}"/>
              </a:ext>
            </a:extLst>
          </p:cNvPr>
          <p:cNvSpPr/>
          <p:nvPr userDrawn="1"/>
        </p:nvSpPr>
        <p:spPr>
          <a:xfrm>
            <a:off x="6099572" y="50"/>
            <a:ext cx="6092428" cy="68579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4142" y="1498732"/>
            <a:ext cx="463985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6346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1D1E78-3480-96C6-7699-397330C260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2727" y="732716"/>
            <a:ext cx="4623402" cy="538542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C28FC36-F1B2-BC27-5E99-24F1ECDF26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7984" y="415742"/>
            <a:ext cx="3016007" cy="333624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DC7A8-6389-0D50-8DF6-287686DD19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4143" y="3135969"/>
            <a:ext cx="4639850" cy="258706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7741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3411" y="3128191"/>
            <a:ext cx="10750581" cy="283765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B7D7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3B4D5DF-3BBF-1472-AB73-3AAE06E09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7398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tekst med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wolf, mammal&#10;&#10;Description automatically generated" hidden="1">
            <a:extLst>
              <a:ext uri="{FF2B5EF4-FFF2-40B4-BE49-F238E27FC236}">
                <a16:creationId xmlns:a16="http://schemas.microsoft.com/office/drawing/2014/main" id="{83E15840-BF08-5169-5885-BDC87AF34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163B167-0C43-CBB8-8DF7-9C59ECFBAA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Trykk</a:t>
            </a:r>
            <a:r>
              <a:rPr lang="en-US"/>
              <a:t> – Sett inn – </a:t>
            </a:r>
            <a:r>
              <a:rPr lang="en-US" err="1"/>
              <a:t>Bilder</a:t>
            </a:r>
            <a:r>
              <a:rPr lang="en-US"/>
              <a:t> – for å </a:t>
            </a:r>
            <a:r>
              <a:rPr lang="en-US" err="1"/>
              <a:t>endre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sette</a:t>
            </a:r>
            <a:r>
              <a:rPr lang="en-US"/>
              <a:t> inn </a:t>
            </a:r>
            <a:r>
              <a:rPr lang="en-US" err="1"/>
              <a:t>bilde</a:t>
            </a:r>
            <a:r>
              <a:rPr lang="en-US"/>
              <a:t>. </a:t>
            </a:r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80DF2B2-C754-633B-7602-7F2D13A1A4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00"/>
            <a:ext cx="12191999" cy="6857900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222" y="1709739"/>
            <a:ext cx="6320771" cy="4196445"/>
          </a:xfrm>
        </p:spPr>
        <p:txBody>
          <a:bodyPr anchor="b"/>
          <a:lstStyle>
            <a:lvl1pPr algn="r">
              <a:lnSpc>
                <a:spcPct val="110000"/>
              </a:lnSpc>
              <a:defRPr sz="32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EA12D8-F6CA-D0D2-B8A7-587C84C09EF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85B2A7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E17350-DC79-F164-43F3-06523C6E8B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67985" y="415742"/>
            <a:ext cx="3011138" cy="333624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093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559" y="1498732"/>
            <a:ext cx="9866883" cy="1325563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36346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6E645E-9024-4855-C18E-9CF0978C8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2558" y="4343903"/>
            <a:ext cx="2743200" cy="1780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7C9067A-AC9B-AE53-A641-C399424BDE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7102" y="4343903"/>
            <a:ext cx="2743200" cy="1780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AC3EECD0-FC88-BC7D-3B8A-28C6319119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6242" y="4343903"/>
            <a:ext cx="2743200" cy="1780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3A52789-A5A2-4035-4608-6E6E496B95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62558" y="3162966"/>
            <a:ext cx="2743200" cy="842266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971BA26C-54B8-1107-644F-D6B261F7C6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37102" y="3141205"/>
            <a:ext cx="2743200" cy="842266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4407294-ACC9-4DE1-127E-FB4DCE2A18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6242" y="3141205"/>
            <a:ext cx="2743200" cy="842266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2CEB71A-F19B-4D8B-4519-70448C4B08ED}"/>
              </a:ext>
            </a:extLst>
          </p:cNvPr>
          <p:cNvCxnSpPr>
            <a:cxnSpLocks/>
          </p:cNvCxnSpPr>
          <p:nvPr userDrawn="1"/>
        </p:nvCxnSpPr>
        <p:spPr>
          <a:xfrm>
            <a:off x="1859999" y="4172809"/>
            <a:ext cx="133605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EBC632-BAF5-66E3-75CA-618599D42834}"/>
              </a:ext>
            </a:extLst>
          </p:cNvPr>
          <p:cNvCxnSpPr>
            <a:cxnSpLocks/>
          </p:cNvCxnSpPr>
          <p:nvPr userDrawn="1"/>
        </p:nvCxnSpPr>
        <p:spPr>
          <a:xfrm>
            <a:off x="5427972" y="4173185"/>
            <a:ext cx="133605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6347B2-EB68-4926-5485-9CE79E06B9F1}"/>
              </a:ext>
            </a:extLst>
          </p:cNvPr>
          <p:cNvCxnSpPr>
            <a:cxnSpLocks/>
          </p:cNvCxnSpPr>
          <p:nvPr userDrawn="1"/>
        </p:nvCxnSpPr>
        <p:spPr>
          <a:xfrm>
            <a:off x="9028891" y="4172809"/>
            <a:ext cx="133605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tekst og bilde høyr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BB607D9-F910-C1AB-3086-0C9349A26A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EB0BF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itle 11">
            <a:extLst>
              <a:ext uri="{FF2B5EF4-FFF2-40B4-BE49-F238E27FC236}">
                <a16:creationId xmlns:a16="http://schemas.microsoft.com/office/drawing/2014/main" id="{341FAC3D-6C74-FAA3-D90A-35DAD9EC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11" y="1498732"/>
            <a:ext cx="4724203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ABBBC-837C-F589-E2AC-44070D09F3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412" y="3128191"/>
            <a:ext cx="4724203" cy="2837656"/>
          </a:xfrm>
          <a:prstGeom prst="rect">
            <a:avLst/>
          </a:prstGeom>
        </p:spPr>
        <p:txBody>
          <a:bodyPr lIns="0" tIns="0" rIns="0" bIns="0"/>
          <a:lstStyle>
            <a:lvl1pPr marL="228611" indent="-228611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8233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 tall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7EA0333-933B-14EA-DF2A-E905EAB952A9}"/>
              </a:ext>
            </a:extLst>
          </p:cNvPr>
          <p:cNvSpPr/>
          <p:nvPr userDrawn="1"/>
        </p:nvSpPr>
        <p:spPr>
          <a:xfrm>
            <a:off x="0" y="6106540"/>
            <a:ext cx="12192000" cy="751361"/>
          </a:xfrm>
          <a:prstGeom prst="rect">
            <a:avLst/>
          </a:prstGeom>
          <a:solidFill>
            <a:srgbClr val="115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83ECC0-A764-428F-C87D-F8A1576FB866}"/>
              </a:ext>
            </a:extLst>
          </p:cNvPr>
          <p:cNvSpPr/>
          <p:nvPr userDrawn="1"/>
        </p:nvSpPr>
        <p:spPr>
          <a:xfrm>
            <a:off x="0" y="0"/>
            <a:ext cx="12192000" cy="1046463"/>
          </a:xfrm>
          <a:prstGeom prst="rect">
            <a:avLst/>
          </a:prstGeom>
          <a:solidFill>
            <a:srgbClr val="115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pic>
        <p:nvPicPr>
          <p:cNvPr id="4" name="Picture 3" descr="Graphical user interface, text, application&#10;&#10;Description automatically generated" hidden="1">
            <a:extLst>
              <a:ext uri="{FF2B5EF4-FFF2-40B4-BE49-F238E27FC236}">
                <a16:creationId xmlns:a16="http://schemas.microsoft.com/office/drawing/2014/main" id="{4BF8EBB4-FEF9-ABA1-513F-330C101AE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"/>
            <a:ext cx="12192000" cy="68579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BA19D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D6E645E-9024-4855-C18E-9CF0978C80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1816" y="4680987"/>
            <a:ext cx="4103301" cy="113055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3A52789-A5A2-4035-4608-6E6E496B95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1816" y="2478016"/>
            <a:ext cx="4103301" cy="2127706"/>
          </a:xfrm>
        </p:spPr>
        <p:txBody>
          <a:bodyPr anchor="b"/>
          <a:lstStyle>
            <a:lvl1pPr marL="0" indent="0" algn="ctr">
              <a:buNone/>
              <a:defRPr sz="12402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</a:t>
            </a:r>
            <a:endParaRPr lang="nb-NO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6121A17-F167-F4A9-64A7-A4FF2774FB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26140" y="4680987"/>
            <a:ext cx="4103301" cy="113055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Font typeface="Arial" panose="020B0604020202020204" pitchFamily="34" charset="0"/>
              <a:buNone/>
              <a:defRPr sz="1900" b="0" i="0" u="none" cap="none">
                <a:solidFill>
                  <a:schemeClr val="tx2"/>
                </a:solidFill>
                <a:latin typeface="+mn-lt"/>
              </a:defRPr>
            </a:lvl1pPr>
            <a:lvl2pPr marL="685834" indent="-228611" algn="l">
              <a:lnSpc>
                <a:spcPct val="120000"/>
              </a:lnSpc>
              <a:spcBef>
                <a:spcPts val="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9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FAE1DF8D-6AB8-ADAC-A947-E34877186A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26140" y="2478016"/>
            <a:ext cx="4103301" cy="2127706"/>
          </a:xfrm>
        </p:spPr>
        <p:txBody>
          <a:bodyPr anchor="b"/>
          <a:lstStyle>
            <a:lvl1pPr marL="0" indent="0" algn="ctr">
              <a:buNone/>
              <a:defRPr sz="12402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00</a:t>
            </a:r>
            <a:endParaRPr lang="nb-NO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A47F2A9-BC69-3953-6265-7D9AD03C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21" y="1276498"/>
            <a:ext cx="10750471" cy="780902"/>
          </a:xfrm>
        </p:spPr>
        <p:txBody>
          <a:bodyPr anchor="b"/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61BB594-4165-7A89-7021-AC9894457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7984" y="415742"/>
            <a:ext cx="3011138" cy="3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70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3411" y="1498732"/>
            <a:ext cx="10750581" cy="1325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b-NO" noProof="0"/>
              <a:t>Tittel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411" y="3135969"/>
            <a:ext cx="10750581" cy="2587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SClick to edit Master text styles</a:t>
            </a:r>
          </a:p>
          <a:p>
            <a:pPr lvl="1"/>
            <a:r>
              <a:rPr lang="nb-NO" noProof="0"/>
              <a:t>lSecond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38224" y="6356350"/>
            <a:ext cx="745768" cy="23811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 b="1">
                <a:solidFill>
                  <a:srgbClr val="666465"/>
                </a:solidFill>
              </a:defRPr>
            </a:lvl1pPr>
          </a:lstStyle>
          <a:p>
            <a:fld id="{A0269F28-EAEE-46E9-879B-415EFE472FE5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AECD0F2-DCB6-A13D-603E-07837D50A27C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467984" y="415742"/>
            <a:ext cx="3016007" cy="3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5" r:id="rId5"/>
    <p:sldLayoutId id="2147483663" r:id="rId6"/>
    <p:sldLayoutId id="2147483664" r:id="rId7"/>
    <p:sldLayoutId id="2147483666" r:id="rId8"/>
    <p:sldLayoutId id="2147483675" r:id="rId9"/>
    <p:sldLayoutId id="2147483676" r:id="rId10"/>
    <p:sldLayoutId id="2147483668" r:id="rId11"/>
    <p:sldLayoutId id="2147483677" r:id="rId12"/>
    <p:sldLayoutId id="2147483679" r:id="rId13"/>
    <p:sldLayoutId id="2147483680" r:id="rId14"/>
    <p:sldLayoutId id="2147483669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60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20000"/>
        </a:lnSpc>
        <a:spcBef>
          <a:spcPts val="1000"/>
        </a:spcBef>
        <a:buSzPct val="100000"/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20000"/>
        </a:lnSpc>
        <a:spcBef>
          <a:spcPts val="150"/>
        </a:spcBef>
        <a:buSzPct val="100000"/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2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2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2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23_5C12F38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naturvernforbundet.no/content/uploads/2022/05/MEDIA_FILE_ID_176691__Rutiner_-Naturvernforbundets-rutiner-for-antikorrupsjonsarbeid.pdf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rganisasjon@naturvernforbundet.no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organisasjon@naturvernforbundet.no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BC0FF9E8-493A-D677-28EB-B873FB48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8224" y="6356350"/>
            <a:ext cx="745768" cy="238111"/>
          </a:xfrm>
        </p:spPr>
        <p:txBody>
          <a:bodyPr/>
          <a:lstStyle/>
          <a:p>
            <a:pPr>
              <a:spcAft>
                <a:spcPts val="600"/>
              </a:spcAft>
            </a:pPr>
            <a:fld id="{A0269F28-EAEE-46E9-879B-415EFE472FE5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pic>
        <p:nvPicPr>
          <p:cNvPr id="6" name="Plassholder for bilde 5" descr="Skrivebord med sollys">
            <a:extLst>
              <a:ext uri="{FF2B5EF4-FFF2-40B4-BE49-F238E27FC236}">
                <a16:creationId xmlns:a16="http://schemas.microsoft.com/office/drawing/2014/main" id="{F7828E19-72D6-5B4E-6520-C73C7E0B703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6" r="25880" b="-1"/>
          <a:stretch>
            <a:fillRect/>
          </a:stretch>
        </p:blipFill>
        <p:spPr>
          <a:xfrm>
            <a:off x="20" y="10"/>
            <a:ext cx="6095980" cy="6857990"/>
          </a:xfr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DE79E38-FB2F-7793-1AFC-5A676A6FBA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4141" y="3128191"/>
            <a:ext cx="4630941" cy="2837655"/>
          </a:xfrm>
        </p:spPr>
        <p:txBody>
          <a:bodyPr>
            <a:normAutofit lnSpcReduction="10000"/>
          </a:bodyPr>
          <a:lstStyle/>
          <a:p>
            <a:endParaRPr lang="nb-NO" dirty="0"/>
          </a:p>
          <a:p>
            <a:r>
              <a:rPr lang="nb-NO" dirty="0"/>
              <a:t>En presentasjon av de etiske retningslinjene og Naturvernforbundets etiske utvalg</a:t>
            </a:r>
          </a:p>
          <a:p>
            <a:endParaRPr lang="nb-NO" dirty="0"/>
          </a:p>
          <a:p>
            <a:endParaRPr lang="nb-NO" dirty="0"/>
          </a:p>
          <a:p>
            <a:r>
              <a:rPr lang="nb-NO" sz="1600" dirty="0"/>
              <a:t>August 2025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D4844-C4CE-7469-C7E1-2B8B720A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141" y="1498732"/>
            <a:ext cx="4639850" cy="1325563"/>
          </a:xfrm>
        </p:spPr>
        <p:txBody>
          <a:bodyPr anchor="b">
            <a:normAutofit/>
          </a:bodyPr>
          <a:lstStyle/>
          <a:p>
            <a:r>
              <a:rPr lang="nb-NO" sz="3600" dirty="0"/>
              <a:t>Naturvernforbundets etiske retningslinjer</a:t>
            </a:r>
          </a:p>
        </p:txBody>
      </p:sp>
    </p:spTree>
    <p:extLst>
      <p:ext uri="{BB962C8B-B14F-4D97-AF65-F5344CB8AC3E}">
        <p14:creationId xmlns:p14="http://schemas.microsoft.com/office/powerpoint/2010/main" val="1932387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7A1F4-FFE3-698E-F6CF-183DB93B0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F929280-0879-7055-A614-803D0999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8224" y="6356350"/>
            <a:ext cx="745768" cy="23811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0269F28-EAEE-46E9-879B-415EFE472FE5}" type="slidenum">
              <a:rPr lang="nb-NO" smtClean="0"/>
              <a:pPr>
                <a:spcAft>
                  <a:spcPts val="600"/>
                </a:spcAft>
              </a:pPr>
              <a:t>10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FFA2E848-2C75-43EC-9AFB-21EDC929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12" y="1252925"/>
            <a:ext cx="4649771" cy="1325563"/>
          </a:xfrm>
        </p:spPr>
        <p:txBody>
          <a:bodyPr anchor="b">
            <a:normAutofit/>
          </a:bodyPr>
          <a:lstStyle/>
          <a:p>
            <a:r>
              <a:rPr lang="nb-NO"/>
              <a:t>6. Habilitet og åpenhet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6B4D5C4-C366-F0C0-091C-DAAF71F75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411" y="3247246"/>
            <a:ext cx="10540177" cy="32281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dirty="0"/>
              <a:t>Du har en selvstendig plikt til å vurdere egen habilitet. Ved tvil om du er inhabil i behandlingen av en sak har du plikt til å opplyse om dette til det aktuelle organet </a:t>
            </a:r>
          </a:p>
          <a:p>
            <a:pPr>
              <a:lnSpc>
                <a:spcPct val="110000"/>
              </a:lnSpc>
            </a:pPr>
            <a:r>
              <a:rPr lang="nb-NO" dirty="0"/>
              <a:t>Du skal ikke delta i behandling eller avgjørelser av spørsmål der du er inhabil. Du er inhabil når du, nær familie og/eller bekjente har økonomisk egeninteresse i saken </a:t>
            </a:r>
          </a:p>
          <a:p>
            <a:pPr>
              <a:lnSpc>
                <a:spcPct val="110000"/>
              </a:lnSpc>
            </a:pPr>
            <a:r>
              <a:rPr lang="nb-NO" dirty="0"/>
              <a:t>Ansatte og tillitsvalgte kan ikke på vegne av organisasjonen ta del i aktiviteter som gir dem eller nærstående personlige fordeler. </a:t>
            </a:r>
          </a:p>
          <a:p>
            <a:pPr>
              <a:lnSpc>
                <a:spcPct val="110000"/>
              </a:lnSpc>
            </a:pPr>
            <a:r>
              <a:rPr lang="nb-NO" dirty="0"/>
              <a:t>Ingen skal opptre slik at det svekker Naturvernforbundet eller deres egen integritet </a:t>
            </a:r>
          </a:p>
          <a:p>
            <a:pPr>
              <a:lnSpc>
                <a:spcPct val="110000"/>
              </a:lnSpc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3932733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77625-E0A4-F4AA-8358-92307484D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2800D03-2168-38BC-BCA5-4706EE634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8224" y="6356350"/>
            <a:ext cx="745768" cy="23811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0269F28-EAEE-46E9-879B-415EFE472FE5}" type="slidenum">
              <a:rPr lang="nb-NO" smtClean="0"/>
              <a:pPr>
                <a:spcAft>
                  <a:spcPts val="600"/>
                </a:spcAft>
              </a:pPr>
              <a:t>11</a:t>
            </a:fld>
            <a:endParaRPr lang="nb-NO"/>
          </a:p>
        </p:txBody>
      </p:sp>
      <p:pic>
        <p:nvPicPr>
          <p:cNvPr id="3" name="Bilde 2" descr="Penger under tabellen">
            <a:extLst>
              <a:ext uri="{FF2B5EF4-FFF2-40B4-BE49-F238E27FC236}">
                <a16:creationId xmlns:a16="http://schemas.microsoft.com/office/drawing/2014/main" id="{C041ECE9-BA32-FD0D-4F6A-8DF36C7DA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4" r="19102" b="-1"/>
          <a:stretch>
            <a:fillRect/>
          </a:stretch>
        </p:blipFill>
        <p:spPr>
          <a:xfrm>
            <a:off x="6096000" y="10"/>
            <a:ext cx="6096000" cy="6857990"/>
          </a:xfrm>
          <a:prstGeom prst="rect">
            <a:avLst/>
          </a:prstGeom>
          <a:noFill/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A756131-74F4-D547-999C-FD3471B855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4083" y="2010172"/>
            <a:ext cx="4649771" cy="2837656"/>
          </a:xfrm>
        </p:spPr>
        <p:txBody>
          <a:bodyPr>
            <a:normAutofit/>
          </a:bodyPr>
          <a:lstStyle/>
          <a:p>
            <a:r>
              <a:rPr lang="nb-NO"/>
              <a:t>Du skal aldri bidra til at bestikkelser mottas eller gis, eller opptre slik at andre kan oppfatte det slik </a:t>
            </a:r>
          </a:p>
          <a:p>
            <a:r>
              <a:rPr lang="nb-NO"/>
              <a:t>Internasjonalt partnerskapssamarbeid skal gjøres i tråd med </a:t>
            </a:r>
            <a:r>
              <a:rPr lang="nb-NO">
                <a:hlinkClick r:id="rId5"/>
              </a:rPr>
              <a:t>Naturvernforbundets rutiner for antikorrupsjonsarbeid 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7458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50057B-2661-2AB4-5519-3C785E79A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329A5F8-0611-0A4C-6FA2-7E8E074B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9F28-EAEE-46E9-879B-415EFE472FE5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91B0C8B-C64D-B0FD-469A-959ECD10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11" y="1498732"/>
            <a:ext cx="8558073" cy="1325563"/>
          </a:xfrm>
        </p:spPr>
        <p:txBody>
          <a:bodyPr/>
          <a:lstStyle/>
          <a:p>
            <a:r>
              <a:rPr lang="nb-NO" dirty="0"/>
              <a:t>7. Konfidensialitet og taushetsplikt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DB46F6B-0525-F225-17A5-B4CE9A1CB3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412" y="3128191"/>
            <a:ext cx="8656394" cy="2837656"/>
          </a:xfrm>
        </p:spPr>
        <p:txBody>
          <a:bodyPr/>
          <a:lstStyle/>
          <a:p>
            <a:r>
              <a:rPr lang="nb-NO"/>
              <a:t>Du har taushetsplikt om forretningshemmeligheter og andre sensitive forhold (om medlemmer, ansatte, leverandører eller organisasjonen) som du blir kjent med under arbeidet ditt i Naturvernforbundet </a:t>
            </a:r>
          </a:p>
          <a:p>
            <a:r>
              <a:rPr lang="nb-NO"/>
              <a:t>Regler for behandling av sensitive opplysninger og taushetsplikt gjelder også etter avsluttet tjeneste </a:t>
            </a:r>
          </a:p>
        </p:txBody>
      </p:sp>
    </p:spTree>
    <p:extLst>
      <p:ext uri="{BB962C8B-B14F-4D97-AF65-F5344CB8AC3E}">
        <p14:creationId xmlns:p14="http://schemas.microsoft.com/office/powerpoint/2010/main" val="2928224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F556C0-DEDE-E436-003A-630D07D00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0A7228B-60D0-09C7-7445-5701B44B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9F28-EAEE-46E9-879B-415EFE472FE5}" type="slidenum">
              <a:rPr lang="nb-NO" smtClean="0"/>
              <a:pPr/>
              <a:t>13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5DC3805-1BE8-0949-6665-F92A936E14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5424" y="1938488"/>
            <a:ext cx="9747775" cy="4236170"/>
          </a:xfrm>
        </p:spPr>
        <p:txBody>
          <a:bodyPr/>
          <a:lstStyle/>
          <a:p>
            <a:r>
              <a:rPr lang="nb-NO" dirty="0"/>
              <a:t>Om du opplever eller får kjennskap til brudd på etiske retningslinjer skal etisk utvalg varsles. Ingen skal sette i gang etterforskning på egen hånd</a:t>
            </a:r>
          </a:p>
          <a:p>
            <a:r>
              <a:rPr lang="nb-NO" dirty="0"/>
              <a:t>Utvalget skal behandle varsler konfidensielt, i henhold til retningslinjene for håndtering av varsler </a:t>
            </a:r>
          </a:p>
          <a:p>
            <a:r>
              <a:rPr lang="nb-NO" dirty="0"/>
              <a:t>Om du får kjennskap til eller mistenker at det er skjedd brudd på straffeloven i tilknytning til Naturvernforbundets virksomhet, plikter du å vurdere politianmeldelse eller råde den fornærmede om å anmelde </a:t>
            </a:r>
          </a:p>
          <a:p>
            <a:pPr lvl="1"/>
            <a:r>
              <a:rPr lang="nb-NO" dirty="0"/>
              <a:t>Om Naturvernforbundet er den fornærmede, tar styret på det aktuelle nivået stilling til anmeldelse. </a:t>
            </a:r>
          </a:p>
          <a:p>
            <a:pPr lvl="1"/>
            <a:r>
              <a:rPr lang="nb-NO" dirty="0"/>
              <a:t>Ved mistanke om brudd på straffeloven som involverer personer under 18 år, skal foresatte alltid varsles </a:t>
            </a:r>
          </a:p>
        </p:txBody>
      </p:sp>
    </p:spTree>
    <p:extLst>
      <p:ext uri="{BB962C8B-B14F-4D97-AF65-F5344CB8AC3E}">
        <p14:creationId xmlns:p14="http://schemas.microsoft.com/office/powerpoint/2010/main" val="3761570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A00AE0-61FE-7877-04D5-454057FD3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3ED19189-AC52-9116-F636-C606B9D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9F28-EAEE-46E9-879B-415EFE472FE5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A79C0DC-2D66-D404-26EA-D3ADA88999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8008" y="2834163"/>
            <a:ext cx="9747775" cy="3522187"/>
          </a:xfrm>
        </p:spPr>
        <p:txBody>
          <a:bodyPr/>
          <a:lstStyle/>
          <a:p>
            <a:r>
              <a:rPr lang="nb-NO" dirty="0"/>
              <a:t>De etiske retningslinjene gjelder for hele organisasjonen, og er til for å skape et trygt og godt fellesskap for alle frivillige, tillitsvalgte, og ansatte i Naturvernforbundet </a:t>
            </a:r>
          </a:p>
          <a:p>
            <a:r>
              <a:rPr lang="nb-NO" dirty="0"/>
              <a:t>Konflikter skal forsøksvis løses på lavest mulig nivå. Ved større konflikter kan etisk utvalg varsles, for å bistå med veiledning og støtte </a:t>
            </a:r>
          </a:p>
          <a:p>
            <a:r>
              <a:rPr lang="nb-NO" dirty="0"/>
              <a:t>Lurer du på noe om de etiske retningslinjene? Ta kontakt med organisasjonsavdelingen på </a:t>
            </a:r>
            <a:r>
              <a:rPr lang="nb-NO" dirty="0">
                <a:hlinkClick r:id="rId3"/>
              </a:rPr>
              <a:t>organisasjon@naturvernforbundet.no</a:t>
            </a:r>
            <a:r>
              <a:rPr lang="nb-NO" dirty="0"/>
              <a:t> </a:t>
            </a:r>
          </a:p>
          <a:p>
            <a:r>
              <a:rPr lang="nb-NO" dirty="0"/>
              <a:t>Ved brudd på de etiske retningslinjene skal etisk utvalg kontaktes.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3BEC357-5B11-4445-F004-A00415E8F561}"/>
              </a:ext>
            </a:extLst>
          </p:cNvPr>
          <p:cNvSpPr txBox="1"/>
          <p:nvPr/>
        </p:nvSpPr>
        <p:spPr>
          <a:xfrm>
            <a:off x="615424" y="889348"/>
            <a:ext cx="6901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b="1" dirty="0"/>
              <a:t>Oppsummert om etiske retningslinjer</a:t>
            </a:r>
            <a:r>
              <a:rPr lang="nb-NO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329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16EF2F5-F780-75D3-11D3-C20CB22A8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89" y="1708545"/>
            <a:ext cx="10739217" cy="1325563"/>
          </a:xfrm>
        </p:spPr>
        <p:txBody>
          <a:bodyPr/>
          <a:lstStyle/>
          <a:p>
            <a:r>
              <a:rPr lang="en-US" sz="5000" err="1"/>
              <a:t>Etisk</a:t>
            </a:r>
            <a:r>
              <a:rPr lang="en-US" sz="5000"/>
              <a:t> </a:t>
            </a:r>
            <a:r>
              <a:rPr lang="en-US" sz="5000" err="1"/>
              <a:t>utvalg</a:t>
            </a:r>
            <a:r>
              <a:rPr lang="en-US" sz="5000"/>
              <a:t>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576CFBF-3DE4-AF9D-D60B-3327ABDC74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290" y="3681803"/>
            <a:ext cx="10667915" cy="2561681"/>
          </a:xfrm>
        </p:spPr>
        <p:txBody>
          <a:bodyPr>
            <a:normAutofit/>
          </a:bodyPr>
          <a:lstStyle/>
          <a:p>
            <a:pPr marL="285750" indent="-285750" algn="l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/>
              <a:t>Naturvernforbundets etiske utvalg er oppnevnt av landsstyret. De skal behandle varsler i tråd med retningslinjene for håndtering av varslingssaker og Naturvernforbundets etiske retningslinjer. Formålet er å sikre en klar og ryddig håndtering.</a:t>
            </a:r>
            <a:endParaRPr lang="en-US"/>
          </a:p>
          <a:p>
            <a:pPr marL="285750" indent="-285750" algn="l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/>
              <a:t>Naturvernforbundets etiske utvalg består av Gunnar Sander, Magnus Storvoll </a:t>
            </a:r>
            <a:r>
              <a:rPr lang="nb-NO" err="1"/>
              <a:t>Strømseth</a:t>
            </a:r>
            <a:r>
              <a:rPr lang="nb-NO"/>
              <a:t>, Lea </a:t>
            </a:r>
            <a:r>
              <a:rPr lang="nb-NO" err="1"/>
              <a:t>Justine</a:t>
            </a:r>
            <a:r>
              <a:rPr lang="nb-NO"/>
              <a:t> Nesheim, </a:t>
            </a:r>
            <a:r>
              <a:rPr lang="nb-NO" err="1"/>
              <a:t>Nordis</a:t>
            </a:r>
            <a:r>
              <a:rPr lang="nb-NO"/>
              <a:t> Vik Olausson, og Dag Arne </a:t>
            </a:r>
            <a:r>
              <a:rPr lang="nb-NO" err="1"/>
              <a:t>Høystad</a:t>
            </a:r>
            <a:endParaRPr lang="nb-NO"/>
          </a:p>
          <a:p>
            <a:pPr marL="285750" indent="-285750" algn="l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b-NO"/>
              <a:t>Naturvernforbundets etiske utvalg kan kontaktes på epost: etiskutvalg@naturvernforbundet.no </a:t>
            </a:r>
          </a:p>
          <a:p>
            <a:pPr>
              <a:lnSpc>
                <a:spcPct val="110000"/>
              </a:lnSpc>
            </a:pPr>
            <a:endParaRPr lang="nb-NO" sz="1000"/>
          </a:p>
        </p:txBody>
      </p:sp>
      <p:sp>
        <p:nvSpPr>
          <p:cNvPr id="2" name="Plassholder for lysbildenummer 1" hidden="1">
            <a:extLst>
              <a:ext uri="{FF2B5EF4-FFF2-40B4-BE49-F238E27FC236}">
                <a16:creationId xmlns:a16="http://schemas.microsoft.com/office/drawing/2014/main" id="{7DDC2C28-06F1-C24E-8956-F2207E17C1E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38224" y="6356350"/>
            <a:ext cx="745768" cy="238111"/>
          </a:xfrm>
        </p:spPr>
        <p:txBody>
          <a:bodyPr/>
          <a:lstStyle/>
          <a:p>
            <a:pPr>
              <a:spcAft>
                <a:spcPts val="600"/>
              </a:spcAft>
            </a:pPr>
            <a:fld id="{A0269F28-EAEE-46E9-879B-415EFE472FE5}" type="slidenum">
              <a:rPr lang="nb-NO" smtClean="0"/>
              <a:pPr>
                <a:spcAft>
                  <a:spcPts val="600"/>
                </a:spcAft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3745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C1BA6A-B6A7-3ECC-4288-50E8FB3A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8224" y="6356350"/>
            <a:ext cx="745768" cy="23811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0269F28-EAEE-46E9-879B-415EFE472FE5}" type="slidenum">
              <a:rPr lang="nb-NO" smtClean="0"/>
              <a:pPr>
                <a:spcAft>
                  <a:spcPts val="600"/>
                </a:spcAft>
              </a:pPr>
              <a:t>16</a:t>
            </a:fld>
            <a:endParaRPr lang="nb-NO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349938-4CCE-DB4B-4DF4-AFBC1E1E38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67905" y="2749203"/>
            <a:ext cx="8830888" cy="1678361"/>
          </a:xfrm>
        </p:spPr>
        <p:txBody>
          <a:bodyPr/>
          <a:lstStyle/>
          <a:p>
            <a:r>
              <a:rPr lang="en-US" sz="2800" dirty="0" err="1"/>
              <a:t>Spørsmål</a:t>
            </a:r>
            <a:r>
              <a:rPr lang="en-US" sz="2800" dirty="0"/>
              <a:t> om </a:t>
            </a:r>
            <a:r>
              <a:rPr lang="en-US" sz="2800" dirty="0" err="1"/>
              <a:t>etiske</a:t>
            </a:r>
            <a:r>
              <a:rPr lang="en-US" sz="2800" dirty="0"/>
              <a:t> </a:t>
            </a:r>
            <a:r>
              <a:rPr lang="en-US" sz="2800" dirty="0" err="1"/>
              <a:t>retningslinjer</a:t>
            </a:r>
            <a:r>
              <a:rPr lang="en-US" sz="2800" dirty="0"/>
              <a:t>? Ta </a:t>
            </a:r>
            <a:r>
              <a:rPr lang="en-US" sz="2800" dirty="0" err="1"/>
              <a:t>kontakt</a:t>
            </a:r>
            <a:r>
              <a:rPr lang="en-US" sz="2800" dirty="0"/>
              <a:t> med </a:t>
            </a:r>
            <a:r>
              <a:rPr lang="en-US" sz="2800" dirty="0" err="1"/>
              <a:t>organisasjonsavdelingen</a:t>
            </a:r>
            <a:r>
              <a:rPr lang="en-US" sz="2800" dirty="0"/>
              <a:t> på </a:t>
            </a:r>
            <a:r>
              <a:rPr lang="en-US" sz="2800" dirty="0">
                <a:hlinkClick r:id="rId3"/>
              </a:rPr>
              <a:t>organisasjon@naturvernforbundet.no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139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B0DBFF-8AB1-B90A-FFE6-C30B6FF0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8224" y="6356350"/>
            <a:ext cx="745768" cy="23811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0269F28-EAEE-46E9-879B-415EFE472FE5}" type="slidenum">
              <a:rPr lang="nb-NO" smtClean="0"/>
              <a:pPr>
                <a:spcAft>
                  <a:spcPts val="600"/>
                </a:spcAft>
              </a:pPr>
              <a:t>2</a:t>
            </a:fld>
            <a:endParaRPr lang="nb-NO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4448D8F-3791-804D-6762-563F6BBDF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11" y="1498732"/>
            <a:ext cx="4649771" cy="1325563"/>
          </a:xfrm>
        </p:spPr>
        <p:txBody>
          <a:bodyPr anchor="b">
            <a:normAutofit/>
          </a:bodyPr>
          <a:lstStyle/>
          <a:p>
            <a:r>
              <a:rPr lang="nb-NO"/>
              <a:t>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877228-A1B3-4363-2FB1-3BDA8C524E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412" y="3128191"/>
            <a:ext cx="9501969" cy="283765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b-NO" dirty="0"/>
              <a:t>Sier noe om hvilken etisk standard organisasjonen skal ha, og hvilke handlinger som ikke aksepteres </a:t>
            </a:r>
          </a:p>
          <a:p>
            <a:pPr>
              <a:lnSpc>
                <a:spcPct val="110000"/>
              </a:lnSpc>
            </a:pPr>
            <a:r>
              <a:rPr lang="nb-NO" dirty="0"/>
              <a:t>Retningslinjene gjelder for alle med tillitsverv og for ansatte, og skal signeres av alle som har arbeidsforhold eller verv i Naturvernforbundet </a:t>
            </a:r>
          </a:p>
          <a:p>
            <a:pPr>
              <a:lnSpc>
                <a:spcPct val="110000"/>
              </a:lnSpc>
            </a:pPr>
            <a:r>
              <a:rPr lang="nb-NO" dirty="0"/>
              <a:t>Vedtektenes §11 gir mulighet for sanksjonering ved alvorlige brudd på retningslinjene for tillitsvalgte </a:t>
            </a:r>
          </a:p>
          <a:p>
            <a:pPr>
              <a:lnSpc>
                <a:spcPct val="110000"/>
              </a:lnSpc>
            </a:pPr>
            <a:r>
              <a:rPr lang="nb-NO" dirty="0"/>
              <a:t>Vedtatt 15.juni 2025 av Naturvernforbundets landsstyre</a:t>
            </a:r>
          </a:p>
          <a:p>
            <a:pPr>
              <a:lnSpc>
                <a:spcPct val="110000"/>
              </a:lnSpc>
            </a:pPr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AF5F5B2-7356-4EA1-1993-971568B53A05}"/>
              </a:ext>
            </a:extLst>
          </p:cNvPr>
          <p:cNvSpPr txBox="1"/>
          <p:nvPr/>
        </p:nvSpPr>
        <p:spPr>
          <a:xfrm>
            <a:off x="733411" y="1592826"/>
            <a:ext cx="52504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>
                <a:latin typeface="+mj-lt"/>
              </a:rPr>
              <a:t>Etiske retningslinjer for Naturvernforbundet  </a:t>
            </a:r>
          </a:p>
        </p:txBody>
      </p:sp>
    </p:spTree>
    <p:extLst>
      <p:ext uri="{BB962C8B-B14F-4D97-AF65-F5344CB8AC3E}">
        <p14:creationId xmlns:p14="http://schemas.microsoft.com/office/powerpoint/2010/main" val="356166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argerike Carved tall for mennesker">
            <a:extLst>
              <a:ext uri="{FF2B5EF4-FFF2-40B4-BE49-F238E27FC236}">
                <a16:creationId xmlns:a16="http://schemas.microsoft.com/office/drawing/2014/main" id="{D6ACFB38-9A65-A5D4-577C-3A36228775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449" r="18217" b="-1"/>
          <a:stretch>
            <a:fillRect/>
          </a:stretch>
        </p:blipFill>
        <p:spPr>
          <a:xfrm>
            <a:off x="6096000" y="10"/>
            <a:ext cx="6096000" cy="6857990"/>
          </a:xfrm>
          <a:prstGeom prst="rect">
            <a:avLst/>
          </a:prstGeom>
          <a:noFill/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CEB0E4C-CEA1-12DC-3160-9D0C1180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38224" y="6356350"/>
            <a:ext cx="745768" cy="23811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0269F28-EAEE-46E9-879B-415EFE472FE5}" type="slidenum">
              <a:rPr lang="nb-NO" smtClean="0"/>
              <a:pPr>
                <a:spcAft>
                  <a:spcPts val="600"/>
                </a:spcAft>
              </a:pPr>
              <a:t>3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D20A6D4-14CF-D98E-E30F-5C3C8CCC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11" y="1498732"/>
            <a:ext cx="4724203" cy="1325563"/>
          </a:xfrm>
        </p:spPr>
        <p:txBody>
          <a:bodyPr anchor="b">
            <a:normAutofit/>
          </a:bodyPr>
          <a:lstStyle/>
          <a:p>
            <a:r>
              <a:rPr lang="nb-NO" dirty="0"/>
              <a:t>Grunnleggende verdier 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C607BC1-1E6E-E030-9A55-76B824C64D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412" y="3128191"/>
            <a:ext cx="4724203" cy="2837656"/>
          </a:xfrm>
        </p:spPr>
        <p:txBody>
          <a:bodyPr>
            <a:normAutofit lnSpcReduction="10000"/>
          </a:bodyPr>
          <a:lstStyle/>
          <a:p>
            <a:r>
              <a:rPr lang="nb-NO" dirty="0"/>
              <a:t>Vi er en demokratisk, partipolitisk nøytral medlemsorganisasjon </a:t>
            </a:r>
          </a:p>
          <a:p>
            <a:r>
              <a:rPr lang="nb-NO" dirty="0"/>
              <a:t>Vi arbeider for en god representasjon av kjønn, geografi og sosial bakgrunn i organisasjonen </a:t>
            </a:r>
          </a:p>
          <a:p>
            <a:r>
              <a:rPr lang="nb-NO" dirty="0"/>
              <a:t>Vi skal være en trygg arena for våre medlemmer, og for medlemmer i Natur og Ungdom samt Miljøagentene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456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32945-FA83-2CD9-BE00-C2EF69558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A32241EE-F640-25FA-ACDC-D9F7C5CA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9F28-EAEE-46E9-879B-415EFE472FE5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C4C0C1CB-0C4C-65D0-1E47-B2220C78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11" y="1498732"/>
            <a:ext cx="8558073" cy="1325563"/>
          </a:xfrm>
        </p:spPr>
        <p:txBody>
          <a:bodyPr/>
          <a:lstStyle/>
          <a:p>
            <a:r>
              <a:rPr lang="nb-NO"/>
              <a:t>1. Respekt for medmennesker 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31198A9-6156-8072-6F2D-F70C47A1E2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412" y="3128191"/>
            <a:ext cx="9610123" cy="2837656"/>
          </a:xfrm>
        </p:spPr>
        <p:txBody>
          <a:bodyPr/>
          <a:lstStyle/>
          <a:p>
            <a:r>
              <a:rPr lang="nb-NO"/>
              <a:t>Hets og diskriminering skal ikke forekomme. Vi har et ansvar for å ivareta nasjonale minoriteter og urfolk. </a:t>
            </a:r>
          </a:p>
          <a:p>
            <a:r>
              <a:rPr lang="nb-NO"/>
              <a:t>Vi skal hegne om barn og unge i vår bevegelse </a:t>
            </a:r>
          </a:p>
          <a:p>
            <a:r>
              <a:rPr lang="nb-NO"/>
              <a:t>Du skal behandle alle mennesker med respekt og likeverd. </a:t>
            </a:r>
          </a:p>
          <a:p>
            <a:r>
              <a:rPr lang="nb-NO"/>
              <a:t>Vi har nulltoleranse for all rasisme, medlemskap i og deltakelse i høyreekstreme organisasjoner, samt samarbeid med dem. </a:t>
            </a:r>
          </a:p>
        </p:txBody>
      </p:sp>
    </p:spTree>
    <p:extLst>
      <p:ext uri="{BB962C8B-B14F-4D97-AF65-F5344CB8AC3E}">
        <p14:creationId xmlns:p14="http://schemas.microsoft.com/office/powerpoint/2010/main" val="79902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38BAB8-4DB1-A5FB-B199-F869FF1D3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0CBACB0-8878-08DD-98CA-C1B4E857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9F28-EAEE-46E9-879B-415EFE472FE5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C81BF35-ECCA-9DFC-2C9E-A73B5CB6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11" y="1498732"/>
            <a:ext cx="8558073" cy="1325563"/>
          </a:xfrm>
        </p:spPr>
        <p:txBody>
          <a:bodyPr/>
          <a:lstStyle/>
          <a:p>
            <a:r>
              <a:rPr lang="nb-NO"/>
              <a:t>2. Rolleforståelse og representasjon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00C69F2-5CA8-E26C-859E-B61CC49641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412" y="3128191"/>
            <a:ext cx="11261943" cy="2837656"/>
          </a:xfrm>
        </p:spPr>
        <p:txBody>
          <a:bodyPr/>
          <a:lstStyle/>
          <a:p>
            <a:r>
              <a:rPr lang="nb-NO" dirty="0"/>
              <a:t>Alle som representerer Naturvernforbundet skal følge grunndokumenter som prinsipprogram, vedtekter, og vedtatte politikk</a:t>
            </a:r>
          </a:p>
          <a:p>
            <a:r>
              <a:rPr lang="nb-NO" dirty="0"/>
              <a:t>Samtidig – alle har en grunnleggende rett til å ytre seg i tråd med ytringsfriheten, og varsle om kritikkverdige forhold </a:t>
            </a:r>
          </a:p>
          <a:p>
            <a:r>
              <a:rPr lang="nb-NO" dirty="0"/>
              <a:t>Kritikk skal tas internt i organisasjonen før andre eventuelt involveres </a:t>
            </a:r>
          </a:p>
          <a:p>
            <a:r>
              <a:rPr lang="nb-NO" dirty="0"/>
              <a:t>Der du representerer Naturvernforbundet skal det komme frem hvilken rolle/verv du har. Uttaler du deg på vegne av deg selv eller andre skal det tydelig komme frem – </a:t>
            </a:r>
            <a:r>
              <a:rPr lang="nb-NO" dirty="0" err="1"/>
              <a:t>f.eks</a:t>
            </a:r>
            <a:r>
              <a:rPr lang="nb-NO" dirty="0"/>
              <a:t> hvis du uttaler deg på vegne av en annen organisasjon eller et politisk parti 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226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A4D71E-33BB-43F4-1F2D-F00986252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306CFA04-20D7-44F0-1D15-9ED7B083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9F28-EAEE-46E9-879B-415EFE472FE5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5D0D320-30AA-9002-B40C-F764B31943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412" y="3128191"/>
            <a:ext cx="11261943" cy="2837656"/>
          </a:xfrm>
        </p:spPr>
        <p:txBody>
          <a:bodyPr/>
          <a:lstStyle/>
          <a:p>
            <a:r>
              <a:rPr lang="nb-NO" dirty="0"/>
              <a:t>Du skal være bevisst på maktulikheter som finnes. Disse kan for eksempel være i form av kjønn, alder, posisjon eller verv, og av fartstid i organisasjonen. </a:t>
            </a:r>
          </a:p>
          <a:p>
            <a:r>
              <a:rPr lang="nb-NO" dirty="0"/>
              <a:t>Du skal følge lovverket om besittelse og bruk av rusmidler som gjelder der for befinner deg, men legge norsk lov til grunn ved reiser til land der lovverket er mer liberalt </a:t>
            </a:r>
          </a:p>
          <a:p>
            <a:r>
              <a:rPr lang="nb-NO" dirty="0"/>
              <a:t>Det serveres ikke alkohol på arrangementer eller møter i Naturvernforbundet der mindreårige deltakere er tilstede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896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627646-C0C2-C22A-4C10-7479586ED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2CFD6D4D-8C93-2E36-E2F0-DC880970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9F28-EAEE-46E9-879B-415EFE472FE5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02E8F6D-245A-CBDC-99EC-84006441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12" y="1339243"/>
            <a:ext cx="8558073" cy="1325563"/>
          </a:xfrm>
        </p:spPr>
        <p:txBody>
          <a:bodyPr/>
          <a:lstStyle/>
          <a:p>
            <a:r>
              <a:rPr lang="nb-NO" dirty="0"/>
              <a:t>3. Trakassering og mobbing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1D39CA0-532A-0624-B675-686F42D686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412" y="3075028"/>
            <a:ext cx="8095956" cy="2837656"/>
          </a:xfrm>
        </p:spPr>
        <p:txBody>
          <a:bodyPr/>
          <a:lstStyle/>
          <a:p>
            <a:r>
              <a:rPr lang="nb-NO" dirty="0"/>
              <a:t>Arbeidsmiljøet og fellesskapet for frivillige og ansatte i Naturvernforbundet skal være trygt for alle </a:t>
            </a:r>
          </a:p>
          <a:p>
            <a:r>
              <a:rPr lang="nb-NO" dirty="0"/>
              <a:t>Det skal ikke forekomme mobbing eller trakasserende adferd </a:t>
            </a:r>
          </a:p>
          <a:p>
            <a:pPr lvl="1"/>
            <a:r>
              <a:rPr lang="nb-NO" dirty="0"/>
              <a:t>Trakassering er handlinger eller ytringer som oppleves krenkende, skremmende, eller ydmykende for mottakeren</a:t>
            </a:r>
          </a:p>
          <a:p>
            <a:pPr lvl="1"/>
            <a:r>
              <a:rPr lang="nb-NO" dirty="0"/>
              <a:t>Mobbing er gjentatte negative handlinger eller ytringer fra en eller flere andre </a:t>
            </a:r>
          </a:p>
          <a:p>
            <a:r>
              <a:rPr lang="nb-NO" dirty="0"/>
              <a:t>Personangrep tolereres ikke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32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EBE890-80D2-3D1C-7540-A6C36F316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901609E-B8B4-C98E-6731-C6476DBD7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9F28-EAEE-46E9-879B-415EFE472FE5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11BBD81F-3D73-0BDF-DD3D-4FCB20253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11" y="1749314"/>
            <a:ext cx="9226666" cy="1325563"/>
          </a:xfrm>
        </p:spPr>
        <p:txBody>
          <a:bodyPr/>
          <a:lstStyle/>
          <a:p>
            <a:r>
              <a:rPr lang="nb-NO" dirty="0"/>
              <a:t>4. Seksuelt grenseoverskridende oppførsel og seksuell trakassering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786F486-AE0D-6CAA-76B8-49C7DEE00B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411" y="3783123"/>
            <a:ext cx="8371259" cy="2837656"/>
          </a:xfrm>
        </p:spPr>
        <p:txBody>
          <a:bodyPr/>
          <a:lstStyle/>
          <a:p>
            <a:r>
              <a:rPr lang="nb-NO"/>
              <a:t>Seksuell trakassering, seksuelt grenseoverskridende oppførsel, og overgrep skal ikke forekomme </a:t>
            </a:r>
          </a:p>
          <a:p>
            <a:r>
              <a:rPr lang="nb-NO"/>
              <a:t>Alle ledere og ansatte har et ansvar for å forebygge slike handlinger</a:t>
            </a:r>
          </a:p>
          <a:p>
            <a:r>
              <a:rPr lang="nb-NO"/>
              <a:t>De har også ansvar for å sikre trygge omgivelser ved akutte hendelser, som oppfølging fra politi, legevakt, og/eller voldtektsmottak der det er nødvendig </a:t>
            </a:r>
          </a:p>
        </p:txBody>
      </p:sp>
    </p:spTree>
    <p:extLst>
      <p:ext uri="{BB962C8B-B14F-4D97-AF65-F5344CB8AC3E}">
        <p14:creationId xmlns:p14="http://schemas.microsoft.com/office/powerpoint/2010/main" val="1872485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2D784-7AA5-775C-0EB8-CB82489A9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39A5002-4D67-AF49-CFE1-53F4055D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69F28-EAEE-46E9-879B-415EFE472FE5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005079DB-249B-A0AD-858A-F9F6058DF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11" y="1105442"/>
            <a:ext cx="8558073" cy="1325563"/>
          </a:xfrm>
        </p:spPr>
        <p:txBody>
          <a:bodyPr/>
          <a:lstStyle/>
          <a:p>
            <a:r>
              <a:rPr lang="nb-NO"/>
              <a:t>5. Økonomisk ansvarlighet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1612C40-1888-DB30-B299-D80A70BA14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411" y="2914902"/>
            <a:ext cx="9806770" cy="2837656"/>
          </a:xfrm>
        </p:spPr>
        <p:txBody>
          <a:bodyPr/>
          <a:lstStyle/>
          <a:p>
            <a:r>
              <a:rPr lang="nb-NO"/>
              <a:t>Naturvernforbundet sine økonomiske ressurser og eiendeler skal behandles på en ansvarlig måte </a:t>
            </a:r>
          </a:p>
          <a:p>
            <a:r>
              <a:rPr lang="nb-NO"/>
              <a:t>Økonomisk kriminalitet, underslag, og andre former for mislighold skal ikke forekomme. Alvorlige mislighold vil politianmeldes </a:t>
            </a:r>
          </a:p>
          <a:p>
            <a:r>
              <a:rPr lang="nb-NO"/>
              <a:t>Honorarer som tillitsvalgte og ansatte får i virksomhet for Naturvernforbundet tilfaller organisasjonen i sin helhet. Inntekter for salg av effekter for Naturvernforbundet tilfaller organisasjonen, med mindre noe annet er forhåndsavtalt </a:t>
            </a:r>
          </a:p>
          <a:p>
            <a:r>
              <a:rPr lang="nb-NO"/>
              <a:t>Gaver kan kun gis og mottas opp til 500 kr. Gaver skal gis i full åpenhet, og skal ikke medføre forpliktelser for mottakeren </a:t>
            </a:r>
          </a:p>
        </p:txBody>
      </p:sp>
    </p:spTree>
    <p:extLst>
      <p:ext uri="{BB962C8B-B14F-4D97-AF65-F5344CB8AC3E}">
        <p14:creationId xmlns:p14="http://schemas.microsoft.com/office/powerpoint/2010/main" val="940915220"/>
      </p:ext>
    </p:extLst>
  </p:cSld>
  <p:clrMapOvr>
    <a:masterClrMapping/>
  </p:clrMapOvr>
</p:sld>
</file>

<file path=ppt/theme/theme1.xml><?xml version="1.0" encoding="utf-8"?>
<a:theme xmlns:a="http://schemas.openxmlformats.org/drawingml/2006/main" name="Naturvernforbundet">
  <a:themeElements>
    <a:clrScheme name="Office Theme">
      <a:dk1>
        <a:sysClr val="windowText" lastClr="000000"/>
      </a:dk1>
      <a:lt1>
        <a:sysClr val="window" lastClr="FFFFFF"/>
      </a:lt1>
      <a:dk2>
        <a:srgbClr val="17191A"/>
      </a:dk2>
      <a:lt2>
        <a:srgbClr val="F5F9FA"/>
      </a:lt2>
      <a:accent1>
        <a:srgbClr val="0C5F56"/>
      </a:accent1>
      <a:accent2>
        <a:srgbClr val="0C775D"/>
      </a:accent2>
      <a:accent3>
        <a:srgbClr val="B9D6CF"/>
      </a:accent3>
      <a:accent4>
        <a:srgbClr val="E3F1EE"/>
      </a:accent4>
      <a:accent5>
        <a:srgbClr val="E5C58B"/>
      </a:accent5>
      <a:accent6>
        <a:srgbClr val="FBE9C9"/>
      </a:accent6>
      <a:hlink>
        <a:srgbClr val="0563C1"/>
      </a:hlink>
      <a:folHlink>
        <a:srgbClr val="954F72"/>
      </a:folHlink>
    </a:clrScheme>
    <a:fontScheme name="Custom 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vernforbundet_PPT" id="{6B6717CC-FAEB-4BB8-A086-37AD712879F3}" vid="{F90C5BEE-7380-4663-BB69-412963ABE3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CDE7BA72ACE764D9E7DE7A32C98FEF5" ma:contentTypeVersion="13" ma:contentTypeDescription="Opprett et nytt dokument." ma:contentTypeScope="" ma:versionID="c09d797a80e2d9841bef6ebaa8d20b23">
  <xsd:schema xmlns:xsd="http://www.w3.org/2001/XMLSchema" xmlns:xs="http://www.w3.org/2001/XMLSchema" xmlns:p="http://schemas.microsoft.com/office/2006/metadata/properties" xmlns:ns2="02114d37-31a5-41b5-afff-1946fcfcd523" xmlns:ns3="d2400619-e1dd-4a5f-9105-61cf4d6a0cab" targetNamespace="http://schemas.microsoft.com/office/2006/metadata/properties" ma:root="true" ma:fieldsID="f70e3ded48869a00c4bc9b7e14c77796" ns2:_="" ns3:_="">
    <xsd:import namespace="02114d37-31a5-41b5-afff-1946fcfcd523"/>
    <xsd:import namespace="d2400619-e1dd-4a5f-9105-61cf4d6a0ca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14d37-31a5-41b5-afff-1946fcfcd52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emerkelapper" ma:readOnly="false" ma:fieldId="{5cf76f15-5ced-4ddc-b409-7134ff3c332f}" ma:taxonomyMulti="true" ma:sspId="647a5b78-5ca9-4760-8579-a6439bb4b9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00619-e1dd-4a5f-9105-61cf4d6a0ca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883b174-77e4-442b-8a4c-e86a401ca533}" ma:internalName="TaxCatchAll" ma:showField="CatchAllData" ma:web="d2400619-e1dd-4a5f-9105-61cf4d6a0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2114d37-31a5-41b5-afff-1946fcfcd523">
      <Terms xmlns="http://schemas.microsoft.com/office/infopath/2007/PartnerControls"/>
    </lcf76f155ced4ddcb4097134ff3c332f>
    <TaxCatchAll xmlns="d2400619-e1dd-4a5f-9105-61cf4d6a0cab" xsi:nil="true"/>
  </documentManagement>
</p:properties>
</file>

<file path=customXml/itemProps1.xml><?xml version="1.0" encoding="utf-8"?>
<ds:datastoreItem xmlns:ds="http://schemas.openxmlformats.org/officeDocument/2006/customXml" ds:itemID="{79D39C3E-995A-4C21-84A7-33CD0E768C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28509A-5F1E-4037-8C36-53F964409F4D}">
  <ds:schemaRefs>
    <ds:schemaRef ds:uri="02114d37-31a5-41b5-afff-1946fcfcd523"/>
    <ds:schemaRef ds:uri="d2400619-e1dd-4a5f-9105-61cf4d6a0c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952A9A4-BB73-427F-A417-7478B82A33BC}">
  <ds:schemaRefs>
    <ds:schemaRef ds:uri="02114d37-31a5-41b5-afff-1946fcfcd523"/>
    <ds:schemaRef ds:uri="3b00a67f-9791-437e-b702-303a706ea042"/>
    <ds:schemaRef ds:uri="7dc3d6ed-56f1-49b6-b310-0ff680cfe62a"/>
    <ds:schemaRef ds:uri="d2400619-e1dd-4a5f-9105-61cf4d6a0ca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Naturvernforbundet_PPT mal NY juni 2022 (4) (1)</Template>
  <TotalTime>18411</TotalTime>
  <Words>2653</Words>
  <Application>Microsoft Office PowerPoint</Application>
  <PresentationFormat>Widescreen</PresentationFormat>
  <Paragraphs>224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9" baseType="lpstr">
      <vt:lpstr>Arial</vt:lpstr>
      <vt:lpstr>Calibri</vt:lpstr>
      <vt:lpstr>Naturvernforbundet</vt:lpstr>
      <vt:lpstr>Naturvernforbundets etiske retningslinjer</vt:lpstr>
      <vt:lpstr> </vt:lpstr>
      <vt:lpstr>Grunnleggende verdier  </vt:lpstr>
      <vt:lpstr>1. Respekt for medmennesker  </vt:lpstr>
      <vt:lpstr>2. Rolleforståelse og representasjon</vt:lpstr>
      <vt:lpstr>PowerPoint-presentasjon</vt:lpstr>
      <vt:lpstr>3. Trakassering og mobbing</vt:lpstr>
      <vt:lpstr>4. Seksuelt grenseoverskridende oppførsel og seksuell trakassering</vt:lpstr>
      <vt:lpstr>5. Økonomisk ansvarlighet </vt:lpstr>
      <vt:lpstr>6. Habilitet og åpenhet </vt:lpstr>
      <vt:lpstr>PowerPoint-presentasjon</vt:lpstr>
      <vt:lpstr>7. Konfidensialitet og taushetsplikt </vt:lpstr>
      <vt:lpstr>PowerPoint-presentasjon</vt:lpstr>
      <vt:lpstr>PowerPoint-presentasjon</vt:lpstr>
      <vt:lpstr>Etisk utvalg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Andersen Vågenes</dc:creator>
  <cp:lastModifiedBy>Sara Andersen Vågenes</cp:lastModifiedBy>
  <cp:revision>1</cp:revision>
  <dcterms:created xsi:type="dcterms:W3CDTF">2025-06-17T12:32:55Z</dcterms:created>
  <dcterms:modified xsi:type="dcterms:W3CDTF">2025-08-14T12:15:40Z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0x010100CCDE7BA72ACE764D9E7DE7A32C98FEF5</vt:lpwstr>
  </property>
  <property fmtid="{D5CDD505-2E9C-101B-9397-08002B2CF9AE}" pid="3" name="MediaServiceImageTags">
    <vt:lpwstr/>
  </property>
</Properties>
</file>