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4"/>
  </p:notesMasterIdLst>
  <p:handoutMasterIdLst>
    <p:handoutMasterId r:id="rId15"/>
  </p:handoutMasterIdLst>
  <p:sldIdLst>
    <p:sldId id="256" r:id="rId5"/>
    <p:sldId id="2147197259" r:id="rId6"/>
    <p:sldId id="2147197257" r:id="rId7"/>
    <p:sldId id="2147197258" r:id="rId8"/>
    <p:sldId id="2147197233" r:id="rId9"/>
    <p:sldId id="2147197261" r:id="rId10"/>
    <p:sldId id="2147197250" r:id="rId11"/>
    <p:sldId id="2147197245" r:id="rId12"/>
    <p:sldId id="2147197260" r:id="rId13"/>
  </p:sldIdLst>
  <p:sldSz cx="12192000" cy="6858000"/>
  <p:notesSz cx="6858000" cy="9144000"/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 inndeling" id="{738440FE-AEA7-473C-B718-8DE7A07A813E}">
          <p14:sldIdLst>
            <p14:sldId id="256"/>
            <p14:sldId id="2147197259"/>
            <p14:sldId id="2147197257"/>
            <p14:sldId id="2147197258"/>
            <p14:sldId id="2147197233"/>
            <p14:sldId id="2147197261"/>
            <p14:sldId id="2147197250"/>
            <p14:sldId id="2147197245"/>
            <p14:sldId id="2147197260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AFAA"/>
    <a:srgbClr val="DEDEDE"/>
    <a:srgbClr val="B9CFED"/>
    <a:srgbClr val="FDB50A"/>
    <a:srgbClr val="7E7E7E"/>
    <a:srgbClr val="687775"/>
    <a:srgbClr val="7BA19D"/>
    <a:srgbClr val="736346"/>
    <a:srgbClr val="7B7D7D"/>
    <a:srgbClr val="5D6B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87A3FE59-A1DC-400D-BC67-2EEFD9BC0495}">
  <a:tblStyle styleId="{87A3FE59-A1DC-400D-BC67-2EEFD9BC0495}" styleName="Naturvernforbundet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lt1"/>
          </a:solidFill>
        </a:fill>
      </a:tcStyle>
    </a:wholeTbl>
    <a:firstRow>
      <a:tcTxStyle b="off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68" autoAdjust="0"/>
    <p:restoredTop sz="92735" autoAdjust="0"/>
  </p:normalViewPr>
  <p:slideViewPr>
    <p:cSldViewPr snapToGrid="0">
      <p:cViewPr varScale="1">
        <p:scale>
          <a:sx n="58" d="100"/>
          <a:sy n="58" d="100"/>
        </p:scale>
        <p:origin x="88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199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F420A32-D690-E4EA-9E6D-77413151F96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1800" cy="458788"/>
          </a:xfrm>
          <a:prstGeom prst="rect">
            <a:avLst/>
          </a:prstGeom>
        </p:spPr>
        <p:txBody>
          <a:bodyPr vert="horz" lIns="91421" tIns="45710" rIns="91421" bIns="4571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43C2CC-C5F4-C3FC-1587-F4542F18490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4" y="0"/>
            <a:ext cx="2971800" cy="458788"/>
          </a:xfrm>
          <a:prstGeom prst="rect">
            <a:avLst/>
          </a:prstGeom>
        </p:spPr>
        <p:txBody>
          <a:bodyPr vert="horz" lIns="91421" tIns="45710" rIns="91421" bIns="45710" rtlCol="0"/>
          <a:lstStyle>
            <a:lvl1pPr algn="r">
              <a:defRPr sz="1200"/>
            </a:lvl1pPr>
          </a:lstStyle>
          <a:p>
            <a:fld id="{78E0F69D-AD12-4E7B-A2C8-E438B4D42DFA}" type="datetimeFigureOut">
              <a:rPr lang="nb-NO" smtClean="0"/>
              <a:t>15.10.2026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26CBF4-5058-CB9D-F809-349344EA29D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8685214"/>
            <a:ext cx="2971800" cy="458787"/>
          </a:xfrm>
          <a:prstGeom prst="rect">
            <a:avLst/>
          </a:prstGeom>
        </p:spPr>
        <p:txBody>
          <a:bodyPr vert="horz" lIns="91421" tIns="45710" rIns="91421" bIns="4571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056826-944C-22E7-DF68-60668C48265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4" y="8685214"/>
            <a:ext cx="2971800" cy="458787"/>
          </a:xfrm>
          <a:prstGeom prst="rect">
            <a:avLst/>
          </a:prstGeom>
        </p:spPr>
        <p:txBody>
          <a:bodyPr vert="horz" lIns="91421" tIns="45710" rIns="91421" bIns="45710" rtlCol="0" anchor="b"/>
          <a:lstStyle>
            <a:lvl1pPr algn="r">
              <a:defRPr sz="1200"/>
            </a:lvl1pPr>
          </a:lstStyle>
          <a:p>
            <a:fld id="{6F2BCE51-8E8F-4D6E-A9F8-3F69F9DAE94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421796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1800" cy="458788"/>
          </a:xfrm>
          <a:prstGeom prst="rect">
            <a:avLst/>
          </a:prstGeom>
        </p:spPr>
        <p:txBody>
          <a:bodyPr vert="horz" lIns="91421" tIns="45710" rIns="91421" bIns="4571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4" y="0"/>
            <a:ext cx="2971800" cy="458788"/>
          </a:xfrm>
          <a:prstGeom prst="rect">
            <a:avLst/>
          </a:prstGeom>
        </p:spPr>
        <p:txBody>
          <a:bodyPr vert="horz" lIns="91421" tIns="45710" rIns="91421" bIns="45710" rtlCol="0"/>
          <a:lstStyle>
            <a:lvl1pPr algn="r">
              <a:defRPr sz="1200"/>
            </a:lvl1pPr>
          </a:lstStyle>
          <a:p>
            <a:fld id="{8FEA9326-27D7-4F3F-9B9D-E77BB52AD6D7}" type="datetimeFigureOut">
              <a:rPr lang="nb-NO" smtClean="0"/>
              <a:t>15.10.2026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1" tIns="45710" rIns="91421" bIns="4571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1"/>
            <a:ext cx="5486400" cy="3600450"/>
          </a:xfrm>
          <a:prstGeom prst="rect">
            <a:avLst/>
          </a:prstGeom>
        </p:spPr>
        <p:txBody>
          <a:bodyPr vert="horz" lIns="91421" tIns="45710" rIns="91421" bIns="4571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685214"/>
            <a:ext cx="2971800" cy="458787"/>
          </a:xfrm>
          <a:prstGeom prst="rect">
            <a:avLst/>
          </a:prstGeom>
        </p:spPr>
        <p:txBody>
          <a:bodyPr vert="horz" lIns="91421" tIns="45710" rIns="91421" bIns="4571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4" y="8685214"/>
            <a:ext cx="2971800" cy="458787"/>
          </a:xfrm>
          <a:prstGeom prst="rect">
            <a:avLst/>
          </a:prstGeom>
        </p:spPr>
        <p:txBody>
          <a:bodyPr vert="horz" lIns="91421" tIns="45710" rIns="91421" bIns="45710" rtlCol="0" anchor="b"/>
          <a:lstStyle>
            <a:lvl1pPr algn="r">
              <a:defRPr sz="1200"/>
            </a:lvl1pPr>
          </a:lstStyle>
          <a:p>
            <a:fld id="{B15D46CD-F092-4A53-AB4F-B929B57D857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765884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5D46CD-F092-4A53-AB4F-B929B57D857C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312388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918269-A045-024F-10B0-F163E750D8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332624D1-F3BD-FE4E-CC1E-21CD994AEB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E39B67BA-E9F2-E154-6CD3-99B1EBC499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n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3DFD5E63-B73C-61A2-B417-719409A986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5D46CD-F092-4A53-AB4F-B929B57D857C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948998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88D0B1-F92E-B4E4-1E85-EF349A215A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1A86D84B-59B4-DF62-B55D-2DEFBFF333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57DFBCF9-B279-8523-D731-CE40EE0976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n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A71DF67-D6A2-17CA-175E-D4EA99CD6D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5D46CD-F092-4A53-AB4F-B929B57D857C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46824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594A12-9E69-7953-E658-A51C406EE3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56B3C287-30B0-DD20-0FEA-C6B26F4EBF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9AB23745-5304-8C9D-AFF7-205522B6F5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n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7301F3CF-A6DF-4F27-38B8-6568936F5E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5D46CD-F092-4A53-AB4F-B929B57D857C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05970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27F69F-F270-FD05-5506-2469AB3130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2328D204-B0E6-3183-5DA9-9F9B0179C1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0A694BAD-58EC-F87F-3997-2EF641A3AB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n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6A9CA2EA-1DF8-7E5E-614B-02F918970D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5D46CD-F092-4A53-AB4F-B929B57D857C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937032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8452E5-DCFB-CDC3-19C5-9BDF27B3E6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36E923D6-8A73-CAE2-EBB3-EDF909CC4E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53CD0A11-11B8-FA1E-3F67-11E6F0A251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n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4034B60C-66FE-5AC0-CA1D-40E5D40135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5D46CD-F092-4A53-AB4F-B929B57D857C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909603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4C8773-39C3-399C-BC2B-0E5356C816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BB8100CC-50D9-F94C-9D11-DAF3EB700F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A66DEF41-47A7-52FE-8803-ECC3C7AD39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n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7744586B-7EC9-4549-A3B3-6C5DB35A97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5D46CD-F092-4A53-AB4F-B929B57D857C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943466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865AA8-063D-2A08-A24C-14D83AF5DC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04F02903-8E4A-D837-83F0-0892B0325C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8AD9A9B5-8785-F27F-526D-D647B78379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n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70CDB84F-D041-B383-636B-29F17E2A3D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5D46CD-F092-4A53-AB4F-B929B57D857C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726411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CB205A-434C-56A8-66D0-79022CAF17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97D9B552-3A0B-561F-41B8-08BAEB958C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5C98F3AA-2F4B-D9A8-3397-383A928E89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n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3A572465-2820-A4D4-7908-D44D95B8F9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5D46CD-F092-4A53-AB4F-B929B57D857C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88279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sv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2107DBC-982B-D990-4B86-816A49EE6C4A}"/>
              </a:ext>
            </a:extLst>
          </p:cNvPr>
          <p:cNvSpPr/>
          <p:nvPr userDrawn="1"/>
        </p:nvSpPr>
        <p:spPr>
          <a:xfrm>
            <a:off x="0" y="0"/>
            <a:ext cx="405517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450"/>
          </a:p>
        </p:txBody>
      </p:sp>
      <p:pic>
        <p:nvPicPr>
          <p:cNvPr id="8" name="Picture 7" descr="A picture containing website&#10;&#10;Description automatically generated" hidden="1">
            <a:extLst>
              <a:ext uri="{FF2B5EF4-FFF2-40B4-BE49-F238E27FC236}">
                <a16:creationId xmlns:a16="http://schemas.microsoft.com/office/drawing/2014/main" id="{40D24718-063B-37F5-573C-0FB4A336C6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"/>
            <a:ext cx="12192000" cy="68579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82077" y="1268486"/>
            <a:ext cx="6301916" cy="2387600"/>
          </a:xfrm>
        </p:spPr>
        <p:txBody>
          <a:bodyPr anchor="b"/>
          <a:lstStyle>
            <a:lvl1pPr algn="l">
              <a:lnSpc>
                <a:spcPct val="101000"/>
              </a:lnSpc>
              <a:defRPr sz="5001">
                <a:solidFill>
                  <a:schemeClr val="tx2"/>
                </a:solidFill>
              </a:defRPr>
            </a:lvl1pPr>
          </a:lstStyle>
          <a:p>
            <a:endParaRPr lang="nb-NO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82077" y="3940886"/>
            <a:ext cx="6301916" cy="1655762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900">
                <a:solidFill>
                  <a:schemeClr val="tx2"/>
                </a:solidFill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endParaRPr lang="nb-NO" noProof="0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40053C8-F83F-05E6-6F6C-45EA0066C4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34314" y="730335"/>
            <a:ext cx="3876386" cy="5394156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39328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m oss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FC8EAE4-9382-7725-CF08-BC3B57EAC6D8}"/>
              </a:ext>
            </a:extLst>
          </p:cNvPr>
          <p:cNvSpPr/>
          <p:nvPr userDrawn="1"/>
        </p:nvSpPr>
        <p:spPr>
          <a:xfrm>
            <a:off x="0" y="0"/>
            <a:ext cx="6092428" cy="685795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45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7B7D7D"/>
                </a:solidFill>
              </a:defRPr>
            </a:lvl1pPr>
          </a:lstStyle>
          <a:p>
            <a:fld id="{A0269F28-EAEE-46E9-879B-415EFE472FE5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41D1E78-3480-96C6-7699-397330C2605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32727" y="732716"/>
            <a:ext cx="4623402" cy="5385423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nb-NO"/>
          </a:p>
        </p:txBody>
      </p:sp>
      <p:sp>
        <p:nvSpPr>
          <p:cNvPr id="8" name="Title 11">
            <a:extLst>
              <a:ext uri="{FF2B5EF4-FFF2-40B4-BE49-F238E27FC236}">
                <a16:creationId xmlns:a16="http://schemas.microsoft.com/office/drawing/2014/main" id="{93B368F3-345C-805C-233C-DFC1E348C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4142" y="1498732"/>
            <a:ext cx="4639850" cy="132556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70C5C8-113A-E2B2-0361-E87830970B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844142" y="3128191"/>
            <a:ext cx="4639850" cy="2837656"/>
          </a:xfrm>
          <a:prstGeom prst="rect">
            <a:avLst/>
          </a:prstGeom>
        </p:spPr>
        <p:txBody>
          <a:bodyPr lIns="0" tIns="0" rIns="0" bIns="0"/>
          <a:lstStyle>
            <a:lvl1pPr marL="228611" indent="-228611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900" b="0" i="0" u="none" cap="none">
                <a:solidFill>
                  <a:schemeClr val="tx2"/>
                </a:solidFill>
                <a:latin typeface="+mn-lt"/>
              </a:defRPr>
            </a:lvl1pPr>
            <a:lvl2pPr marL="685834" indent="-228611" algn="l">
              <a:lnSpc>
                <a:spcPct val="120000"/>
              </a:lnSpc>
              <a:spcBef>
                <a:spcPts val="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900" b="0" i="0" u="none" cap="none">
                <a:solidFill>
                  <a:schemeClr val="tx2"/>
                </a:solidFill>
                <a:latin typeface="+mn-lt"/>
              </a:defRPr>
            </a:lvl2pPr>
            <a:lvl3pPr marL="1143057" indent="-228611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900" b="0" i="0" u="none" cap="none">
                <a:solidFill>
                  <a:schemeClr val="tx2"/>
                </a:solidFill>
                <a:latin typeface="+mn-lt"/>
              </a:defRPr>
            </a:lvl3pPr>
            <a:lvl4pPr marL="1600280" indent="-228611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900" b="0" i="0" u="none" cap="none">
                <a:solidFill>
                  <a:schemeClr val="tx2"/>
                </a:solidFill>
                <a:latin typeface="+mn-lt"/>
              </a:defRPr>
            </a:lvl4pPr>
            <a:lvl5pPr marL="2057503" indent="-228611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900" b="0" i="0" u="none" cap="none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7047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FC8EAE4-9382-7725-CF08-BC3B57EAC6D8}"/>
              </a:ext>
            </a:extLst>
          </p:cNvPr>
          <p:cNvSpPr/>
          <p:nvPr userDrawn="1"/>
        </p:nvSpPr>
        <p:spPr>
          <a:xfrm>
            <a:off x="0" y="0"/>
            <a:ext cx="6092428" cy="68579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45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7B7D7D"/>
                </a:solidFill>
              </a:defRPr>
            </a:lvl1pPr>
          </a:lstStyle>
          <a:p>
            <a:fld id="{A0269F28-EAEE-46E9-879B-415EFE472FE5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E42ED2D-6E09-0350-57EC-0518187074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168649" y="3135969"/>
            <a:ext cx="4315343" cy="258706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2400" b="0" i="1" u="none" cap="none">
                <a:solidFill>
                  <a:schemeClr val="accent1"/>
                </a:solidFill>
                <a:latin typeface="+mn-lt"/>
              </a:defRPr>
            </a:lvl1pPr>
            <a:lvl2pPr marL="685834" indent="-228611" algn="l">
              <a:lnSpc>
                <a:spcPct val="120000"/>
              </a:lnSpc>
              <a:spcBef>
                <a:spcPts val="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9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9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9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9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endParaRPr lang="nb-NO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41D1E78-3480-96C6-7699-397330C2605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1" y="0"/>
            <a:ext cx="6092428" cy="6858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nb-NO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2C9D32E5-BA41-64C2-EF9F-1583B1E7324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168649" y="2534874"/>
            <a:ext cx="466633" cy="382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924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side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 hidden="1">
            <a:extLst>
              <a:ext uri="{FF2B5EF4-FFF2-40B4-BE49-F238E27FC236}">
                <a16:creationId xmlns:a16="http://schemas.microsoft.com/office/drawing/2014/main" id="{AB64DE85-1D8D-2D7C-918A-F7477CC32C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"/>
            <a:ext cx="12192000" cy="68579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FC8EAE4-9382-7725-CF08-BC3B57EAC6D8}"/>
              </a:ext>
            </a:extLst>
          </p:cNvPr>
          <p:cNvSpPr/>
          <p:nvPr userDrawn="1"/>
        </p:nvSpPr>
        <p:spPr>
          <a:xfrm>
            <a:off x="6099572" y="50"/>
            <a:ext cx="6092428" cy="685795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4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4142" y="1498732"/>
            <a:ext cx="4639850" cy="132556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736346"/>
                </a:solidFill>
              </a:defRPr>
            </a:lvl1pPr>
          </a:lstStyle>
          <a:p>
            <a:fld id="{A0269F28-EAEE-46E9-879B-415EFE472FE5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41D1E78-3480-96C6-7699-397330C2605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32727" y="732716"/>
            <a:ext cx="4623402" cy="5385423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nb-NO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4C28FC36-F1B2-BC27-5E99-24F1ECDF26F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67984" y="415742"/>
            <a:ext cx="3016007" cy="333624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1DC7A8-6389-0D50-8DF6-287686DD196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844143" y="3135969"/>
            <a:ext cx="4639850" cy="2587068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7418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tekst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33411" y="3128191"/>
            <a:ext cx="10750581" cy="2837656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7B7D7D"/>
                </a:solidFill>
              </a:defRPr>
            </a:lvl1pPr>
          </a:lstStyle>
          <a:p>
            <a:fld id="{A0269F28-EAEE-46E9-879B-415EFE472FE5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13B4D5DF-3BBF-1472-AB73-3AAE06E09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73981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og tekst med overl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text, wolf, mammal&#10;&#10;Description automatically generated" hidden="1">
            <a:extLst>
              <a:ext uri="{FF2B5EF4-FFF2-40B4-BE49-F238E27FC236}">
                <a16:creationId xmlns:a16="http://schemas.microsoft.com/office/drawing/2014/main" id="{83E15840-BF08-5169-5885-BDC87AF3421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"/>
            <a:ext cx="12192000" cy="6857900"/>
          </a:xfrm>
          <a:prstGeom prst="rect">
            <a:avLst/>
          </a:prstGeom>
        </p:spPr>
      </p:pic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7163B167-0C43-CBB8-8DF7-9C59ECFBAA5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 err="1"/>
              <a:t>Trykk</a:t>
            </a:r>
            <a:r>
              <a:rPr lang="en-US" dirty="0"/>
              <a:t> – Sett inn – </a:t>
            </a:r>
            <a:r>
              <a:rPr lang="en-US" dirty="0" err="1"/>
              <a:t>Bilder</a:t>
            </a:r>
            <a:r>
              <a:rPr lang="en-US" dirty="0"/>
              <a:t> – for å </a:t>
            </a:r>
            <a:r>
              <a:rPr lang="en-US" dirty="0" err="1"/>
              <a:t>endre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sette</a:t>
            </a:r>
            <a:r>
              <a:rPr lang="en-US" dirty="0"/>
              <a:t> inn </a:t>
            </a:r>
            <a:r>
              <a:rPr lang="en-US" dirty="0" err="1"/>
              <a:t>bilde</a:t>
            </a:r>
            <a:r>
              <a:rPr lang="en-US" dirty="0"/>
              <a:t>. </a:t>
            </a:r>
            <a:endParaRPr lang="nb-NO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80DF2B2-C754-633B-7602-7F2D13A1A49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" y="100"/>
            <a:ext cx="12191999" cy="6857900"/>
          </a:xfr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63222" y="1709739"/>
            <a:ext cx="6320771" cy="4196445"/>
          </a:xfrm>
        </p:spPr>
        <p:txBody>
          <a:bodyPr anchor="b"/>
          <a:lstStyle>
            <a:lvl1pPr algn="r">
              <a:lnSpc>
                <a:spcPct val="110000"/>
              </a:lnSpc>
              <a:defRPr sz="320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DEA12D8-F6CA-D0D2-B8A7-587C84C09EF7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rgbClr val="85B2A7"/>
                </a:solidFill>
              </a:defRPr>
            </a:lvl1pPr>
          </a:lstStyle>
          <a:p>
            <a:fld id="{A0269F28-EAEE-46E9-879B-415EFE472FE5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DE17350-DC79-F164-43F3-06523C6E8B9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467985" y="415742"/>
            <a:ext cx="3011138" cy="333624"/>
          </a:xfr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40938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2559" y="1498732"/>
            <a:ext cx="9866883" cy="1325563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736346"/>
                </a:solidFill>
              </a:defRPr>
            </a:lvl1pPr>
          </a:lstStyle>
          <a:p>
            <a:fld id="{A0269F28-EAEE-46E9-879B-415EFE472FE5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D6E645E-9024-4855-C18E-9CF0978C80C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62558" y="4343903"/>
            <a:ext cx="2743200" cy="178088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900" b="0" i="0" u="none" cap="none">
                <a:solidFill>
                  <a:schemeClr val="tx2"/>
                </a:solidFill>
                <a:latin typeface="+mn-lt"/>
              </a:defRPr>
            </a:lvl1pPr>
            <a:lvl2pPr marL="685834" indent="-228611" algn="l">
              <a:lnSpc>
                <a:spcPct val="120000"/>
              </a:lnSpc>
              <a:spcBef>
                <a:spcPts val="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9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9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9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9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endParaRPr lang="nb-NO" dirty="0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D7C9067A-AC9B-AE53-A641-C399424BDE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7102" y="4343903"/>
            <a:ext cx="2743200" cy="178088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900" b="0" i="0" u="none" cap="none">
                <a:solidFill>
                  <a:schemeClr val="tx2"/>
                </a:solidFill>
                <a:latin typeface="+mn-lt"/>
              </a:defRPr>
            </a:lvl1pPr>
            <a:lvl2pPr marL="685834" indent="-228611" algn="l">
              <a:lnSpc>
                <a:spcPct val="120000"/>
              </a:lnSpc>
              <a:spcBef>
                <a:spcPts val="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9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9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9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9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endParaRPr lang="nb-NO" dirty="0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AC3EECD0-FC88-BC7D-3B8A-28C6319119D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286242" y="4343903"/>
            <a:ext cx="2743200" cy="178088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900" b="0" i="0" u="none" cap="none">
                <a:solidFill>
                  <a:schemeClr val="tx2"/>
                </a:solidFill>
                <a:latin typeface="+mn-lt"/>
              </a:defRPr>
            </a:lvl1pPr>
            <a:lvl2pPr marL="685834" indent="-228611" algn="l">
              <a:lnSpc>
                <a:spcPct val="120000"/>
              </a:lnSpc>
              <a:spcBef>
                <a:spcPts val="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9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9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9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9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endParaRPr lang="nb-NO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63A52789-A5A2-4035-4608-6E6E496B95E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162558" y="3162966"/>
            <a:ext cx="2743200" cy="842266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endParaRPr lang="nb-NO" dirty="0"/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971BA26C-54B8-1107-644F-D6B261F7C6A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737102" y="3141205"/>
            <a:ext cx="2743200" cy="842266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endParaRPr lang="nb-NO" dirty="0"/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D4407294-ACC9-4DE1-127E-FB4DCE2A189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6242" y="3141205"/>
            <a:ext cx="2743200" cy="842266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endParaRPr lang="nb-NO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2CEB71A-F19B-4D8B-4519-70448C4B08ED}"/>
              </a:ext>
            </a:extLst>
          </p:cNvPr>
          <p:cNvCxnSpPr>
            <a:cxnSpLocks/>
          </p:cNvCxnSpPr>
          <p:nvPr userDrawn="1"/>
        </p:nvCxnSpPr>
        <p:spPr>
          <a:xfrm>
            <a:off x="1859999" y="4172809"/>
            <a:ext cx="1336055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6EBC632-BAF5-66E3-75CA-618599D42834}"/>
              </a:ext>
            </a:extLst>
          </p:cNvPr>
          <p:cNvCxnSpPr>
            <a:cxnSpLocks/>
          </p:cNvCxnSpPr>
          <p:nvPr userDrawn="1"/>
        </p:nvCxnSpPr>
        <p:spPr>
          <a:xfrm>
            <a:off x="5427972" y="4173185"/>
            <a:ext cx="1336055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36347B2-EB68-4926-5485-9CE79E06B9F1}"/>
              </a:ext>
            </a:extLst>
          </p:cNvPr>
          <p:cNvCxnSpPr>
            <a:cxnSpLocks/>
          </p:cNvCxnSpPr>
          <p:nvPr userDrawn="1"/>
        </p:nvCxnSpPr>
        <p:spPr>
          <a:xfrm>
            <a:off x="9028891" y="4172809"/>
            <a:ext cx="1336055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6822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tekst og bilde høyre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EBB607D9-F910-C1AB-3086-0C9349A26AD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6000" cy="6858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AEB0BF"/>
                </a:solidFill>
              </a:defRPr>
            </a:lvl1pPr>
          </a:lstStyle>
          <a:p>
            <a:fld id="{A0269F28-EAEE-46E9-879B-415EFE472FE5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0" name="Title 11">
            <a:extLst>
              <a:ext uri="{FF2B5EF4-FFF2-40B4-BE49-F238E27FC236}">
                <a16:creationId xmlns:a16="http://schemas.microsoft.com/office/drawing/2014/main" id="{341FAC3D-6C74-FAA3-D90A-35DAD9ECE0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411" y="1498732"/>
            <a:ext cx="4724203" cy="132556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0ABBBC-837C-F589-E2AC-44070D09F3A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33412" y="3128191"/>
            <a:ext cx="4724203" cy="2837656"/>
          </a:xfrm>
          <a:prstGeom prst="rect">
            <a:avLst/>
          </a:prstGeom>
        </p:spPr>
        <p:txBody>
          <a:bodyPr lIns="0" tIns="0" rIns="0" bIns="0"/>
          <a:lstStyle>
            <a:lvl1pPr marL="228611" indent="-228611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900" b="0" i="0" u="none" cap="none">
                <a:solidFill>
                  <a:schemeClr val="tx2"/>
                </a:solidFill>
                <a:latin typeface="+mn-lt"/>
              </a:defRPr>
            </a:lvl1pPr>
            <a:lvl2pPr marL="685834" indent="-228611" algn="l">
              <a:lnSpc>
                <a:spcPct val="120000"/>
              </a:lnSpc>
              <a:spcBef>
                <a:spcPts val="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900" b="0" i="0" u="none" cap="none">
                <a:solidFill>
                  <a:schemeClr val="tx2"/>
                </a:solidFill>
                <a:latin typeface="+mn-lt"/>
              </a:defRPr>
            </a:lvl2pPr>
            <a:lvl3pPr marL="1143057" indent="-228611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900" b="0" i="0" u="none" cap="none">
                <a:solidFill>
                  <a:schemeClr val="tx2"/>
                </a:solidFill>
                <a:latin typeface="+mn-lt"/>
              </a:defRPr>
            </a:lvl3pPr>
            <a:lvl4pPr marL="1600280" indent="-228611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900" b="0" i="0" u="none" cap="none">
                <a:solidFill>
                  <a:schemeClr val="tx2"/>
                </a:solidFill>
                <a:latin typeface="+mn-lt"/>
              </a:defRPr>
            </a:lvl4pPr>
            <a:lvl5pPr marL="2057503" indent="-228611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900" b="0" i="0" u="none" cap="none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823323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e tall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B7EA0333-933B-14EA-DF2A-E905EAB952A9}"/>
              </a:ext>
            </a:extLst>
          </p:cNvPr>
          <p:cNvSpPr/>
          <p:nvPr userDrawn="1"/>
        </p:nvSpPr>
        <p:spPr>
          <a:xfrm>
            <a:off x="0" y="6106540"/>
            <a:ext cx="12192000" cy="751361"/>
          </a:xfrm>
          <a:prstGeom prst="rect">
            <a:avLst/>
          </a:prstGeom>
          <a:solidFill>
            <a:srgbClr val="115E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45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183ECC0-A764-428F-C87D-F8A1576FB866}"/>
              </a:ext>
            </a:extLst>
          </p:cNvPr>
          <p:cNvSpPr/>
          <p:nvPr userDrawn="1"/>
        </p:nvSpPr>
        <p:spPr>
          <a:xfrm>
            <a:off x="0" y="0"/>
            <a:ext cx="12192000" cy="1046463"/>
          </a:xfrm>
          <a:prstGeom prst="rect">
            <a:avLst/>
          </a:prstGeom>
          <a:solidFill>
            <a:srgbClr val="115E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450"/>
          </a:p>
        </p:txBody>
      </p:sp>
      <p:pic>
        <p:nvPicPr>
          <p:cNvPr id="4" name="Picture 3" descr="Graphical user interface, text, application&#10;&#10;Description automatically generated" hidden="1">
            <a:extLst>
              <a:ext uri="{FF2B5EF4-FFF2-40B4-BE49-F238E27FC236}">
                <a16:creationId xmlns:a16="http://schemas.microsoft.com/office/drawing/2014/main" id="{4BF8EBB4-FEF9-ABA1-513F-330C101AED1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"/>
            <a:ext cx="12192000" cy="6857900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7BA19D"/>
                </a:solidFill>
              </a:defRPr>
            </a:lvl1pPr>
          </a:lstStyle>
          <a:p>
            <a:fld id="{A0269F28-EAEE-46E9-879B-415EFE472FE5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D6E645E-9024-4855-C18E-9CF0978C80C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01816" y="4680987"/>
            <a:ext cx="4103301" cy="1130551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900" b="0" i="0" u="none" cap="none">
                <a:solidFill>
                  <a:schemeClr val="tx2"/>
                </a:solidFill>
                <a:latin typeface="+mn-lt"/>
              </a:defRPr>
            </a:lvl1pPr>
            <a:lvl2pPr marL="685834" indent="-228611" algn="l">
              <a:lnSpc>
                <a:spcPct val="120000"/>
              </a:lnSpc>
              <a:spcBef>
                <a:spcPts val="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9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9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9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9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endParaRPr lang="nb-NO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63A52789-A5A2-4035-4608-6E6E496B95E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501816" y="2478016"/>
            <a:ext cx="4103301" cy="2127706"/>
          </a:xfrm>
        </p:spPr>
        <p:txBody>
          <a:bodyPr anchor="b"/>
          <a:lstStyle>
            <a:lvl1pPr marL="0" indent="0" algn="ctr">
              <a:buNone/>
              <a:defRPr sz="12402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00</a:t>
            </a:r>
            <a:endParaRPr lang="nb-NO" dirty="0"/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76121A17-F167-F4A9-64A7-A4FF2774FB9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926140" y="4680987"/>
            <a:ext cx="4103301" cy="1130551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900" b="0" i="0" u="none" cap="none">
                <a:solidFill>
                  <a:schemeClr val="tx2"/>
                </a:solidFill>
                <a:latin typeface="+mn-lt"/>
              </a:defRPr>
            </a:lvl1pPr>
            <a:lvl2pPr marL="685834" indent="-228611" algn="l">
              <a:lnSpc>
                <a:spcPct val="120000"/>
              </a:lnSpc>
              <a:spcBef>
                <a:spcPts val="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9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9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9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9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endParaRPr lang="nb-NO" dirty="0"/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FAE1DF8D-6AB8-ADAC-A947-E34877186A6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926140" y="2478016"/>
            <a:ext cx="4103301" cy="2127706"/>
          </a:xfrm>
        </p:spPr>
        <p:txBody>
          <a:bodyPr anchor="b"/>
          <a:lstStyle>
            <a:lvl1pPr marL="0" indent="0" algn="ctr">
              <a:buNone/>
              <a:defRPr sz="12402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00</a:t>
            </a:r>
            <a:endParaRPr lang="nb-NO" dirty="0"/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DA47F2A9-BC69-3953-6265-7D9AD03C5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521" y="1276498"/>
            <a:ext cx="10750471" cy="780902"/>
          </a:xfrm>
        </p:spPr>
        <p:txBody>
          <a:bodyPr anchor="b"/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761BB594-4165-7A89-7021-AC989445747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67984" y="415742"/>
            <a:ext cx="3011138" cy="333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7705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B7EA0333-933B-14EA-DF2A-E905EAB952A9}"/>
              </a:ext>
            </a:extLst>
          </p:cNvPr>
          <p:cNvSpPr/>
          <p:nvPr userDrawn="1"/>
        </p:nvSpPr>
        <p:spPr>
          <a:xfrm>
            <a:off x="0" y="6106540"/>
            <a:ext cx="12192000" cy="7513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45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183ECC0-A764-428F-C87D-F8A1576FB866}"/>
              </a:ext>
            </a:extLst>
          </p:cNvPr>
          <p:cNvSpPr/>
          <p:nvPr userDrawn="1"/>
        </p:nvSpPr>
        <p:spPr>
          <a:xfrm>
            <a:off x="0" y="0"/>
            <a:ext cx="12192000" cy="104646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450"/>
          </a:p>
        </p:txBody>
      </p:sp>
      <p:pic>
        <p:nvPicPr>
          <p:cNvPr id="4" name="Picture 3" descr="Graphical user interface, text, application&#10;&#10;Description automatically generated" hidden="1">
            <a:extLst>
              <a:ext uri="{FF2B5EF4-FFF2-40B4-BE49-F238E27FC236}">
                <a16:creationId xmlns:a16="http://schemas.microsoft.com/office/drawing/2014/main" id="{4BF8EBB4-FEF9-ABA1-513F-330C101AED1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"/>
            <a:ext cx="12192000" cy="6857900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687775"/>
                </a:solidFill>
              </a:defRPr>
            </a:lvl1pPr>
          </a:lstStyle>
          <a:p>
            <a:fld id="{A0269F28-EAEE-46E9-879B-415EFE472FE5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07894A8-6B1F-E366-9D0D-7EA82171235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33521" y="2514891"/>
            <a:ext cx="10750471" cy="3328579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  <a:lvl2pPr algn="l">
              <a:defRPr>
                <a:solidFill>
                  <a:schemeClr val="tx2"/>
                </a:solidFill>
              </a:defRPr>
            </a:lvl2pPr>
            <a:lvl3pPr algn="l">
              <a:defRPr>
                <a:solidFill>
                  <a:schemeClr val="tx2"/>
                </a:solidFill>
              </a:defRPr>
            </a:lvl3pPr>
            <a:lvl4pPr algn="l">
              <a:defRPr>
                <a:solidFill>
                  <a:schemeClr val="tx2"/>
                </a:solidFill>
              </a:defRPr>
            </a:lvl4pPr>
            <a:lvl5pPr algn="l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b-NO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850C76CB-348C-C646-1B9B-D537F2FE43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521" y="1276498"/>
            <a:ext cx="10750471" cy="780902"/>
          </a:xfrm>
        </p:spPr>
        <p:txBody>
          <a:bodyPr anchor="b"/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DF4C93AD-D34B-78C5-4ECD-97F4CA70D5A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67984" y="415742"/>
            <a:ext cx="3016007" cy="333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6607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s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3521" y="1276498"/>
            <a:ext cx="10750471" cy="780902"/>
          </a:xfrm>
        </p:spPr>
        <p:txBody>
          <a:bodyPr anchor="b"/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38224" y="6379767"/>
            <a:ext cx="745768" cy="214694"/>
          </a:xfrm>
        </p:spPr>
        <p:txBody>
          <a:bodyPr/>
          <a:lstStyle>
            <a:lvl1pPr>
              <a:defRPr>
                <a:solidFill>
                  <a:srgbClr val="7B7D7D"/>
                </a:solidFill>
              </a:defRPr>
            </a:lvl1pPr>
          </a:lstStyle>
          <a:p>
            <a:fld id="{A0269F28-EAEE-46E9-879B-415EFE472FE5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E42C5C8-1C2B-46B4-775E-EB05ECACBD9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33521" y="2363788"/>
            <a:ext cx="3419920" cy="1827697"/>
          </a:xfrm>
          <a:prstGeom prst="rect">
            <a:avLst/>
          </a:prstGeom>
          <a:solidFill>
            <a:schemeClr val="accent3"/>
          </a:solidFill>
        </p:spPr>
        <p:txBody>
          <a:bodyPr lIns="360000" tIns="360000" rIns="360000" bIns="360000" anchor="ctr"/>
          <a:lstStyle>
            <a:lvl1pPr marL="0" indent="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600" b="0" i="0" u="none" cap="none">
                <a:solidFill>
                  <a:schemeClr val="tx2"/>
                </a:solidFill>
                <a:latin typeface="+mn-lt"/>
              </a:defRPr>
            </a:lvl1pPr>
            <a:lvl2pPr marL="685834" indent="-228611" algn="l">
              <a:lnSpc>
                <a:spcPct val="120000"/>
              </a:lnSpc>
              <a:spcBef>
                <a:spcPts val="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0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0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endParaRPr lang="nb-NO" dirty="0"/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398C5C99-2EB9-02F3-84B8-119666A2C4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33521" y="4403350"/>
            <a:ext cx="3419920" cy="1827697"/>
          </a:xfrm>
          <a:prstGeom prst="rect">
            <a:avLst/>
          </a:prstGeom>
          <a:solidFill>
            <a:schemeClr val="accent3"/>
          </a:solidFill>
        </p:spPr>
        <p:txBody>
          <a:bodyPr lIns="360000" tIns="360000" rIns="360000" bIns="360000" anchor="ctr"/>
          <a:lstStyle>
            <a:lvl1pPr marL="0" indent="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600" b="0" i="0" u="none" cap="none">
                <a:solidFill>
                  <a:schemeClr val="tx2"/>
                </a:solidFill>
                <a:latin typeface="+mn-lt"/>
              </a:defRPr>
            </a:lvl1pPr>
            <a:lvl2pPr marL="685834" indent="-228611" algn="l">
              <a:lnSpc>
                <a:spcPct val="120000"/>
              </a:lnSpc>
              <a:spcBef>
                <a:spcPts val="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0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0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endParaRPr lang="nb-NO" dirty="0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DBBEC2B0-F285-B6BE-16C3-46157E51AF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386040" y="2363788"/>
            <a:ext cx="3419920" cy="1827697"/>
          </a:xfrm>
          <a:prstGeom prst="rect">
            <a:avLst/>
          </a:prstGeom>
          <a:solidFill>
            <a:schemeClr val="accent3"/>
          </a:solidFill>
        </p:spPr>
        <p:txBody>
          <a:bodyPr lIns="360000" tIns="360000" rIns="360000" bIns="360000" anchor="ctr"/>
          <a:lstStyle>
            <a:lvl1pPr marL="0" indent="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600" b="0" i="0" u="none" cap="none">
                <a:solidFill>
                  <a:schemeClr val="tx2"/>
                </a:solidFill>
                <a:latin typeface="+mn-lt"/>
              </a:defRPr>
            </a:lvl1pPr>
            <a:lvl2pPr marL="685834" indent="-228611" algn="l">
              <a:lnSpc>
                <a:spcPct val="120000"/>
              </a:lnSpc>
              <a:spcBef>
                <a:spcPts val="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0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0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endParaRPr lang="nb-NO" dirty="0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3D2156E0-7E6E-2AE6-338D-FF9F09B0FE1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386040" y="4403350"/>
            <a:ext cx="3419920" cy="1827697"/>
          </a:xfrm>
          <a:prstGeom prst="rect">
            <a:avLst/>
          </a:prstGeom>
          <a:solidFill>
            <a:schemeClr val="accent3"/>
          </a:solidFill>
        </p:spPr>
        <p:txBody>
          <a:bodyPr lIns="360000" tIns="360000" rIns="360000" bIns="360000" anchor="ctr"/>
          <a:lstStyle>
            <a:lvl1pPr marL="0" indent="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600" b="0" i="0" u="none" cap="none">
                <a:solidFill>
                  <a:schemeClr val="tx2"/>
                </a:solidFill>
                <a:latin typeface="+mn-lt"/>
              </a:defRPr>
            </a:lvl1pPr>
            <a:lvl2pPr marL="685834" indent="-228611" algn="l">
              <a:lnSpc>
                <a:spcPct val="120000"/>
              </a:lnSpc>
              <a:spcBef>
                <a:spcPts val="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0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0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endParaRPr lang="nb-NO" dirty="0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D609AD8F-F630-A14C-503C-14C4670D71A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064073" y="2363788"/>
            <a:ext cx="3419920" cy="1827697"/>
          </a:xfrm>
          <a:prstGeom prst="rect">
            <a:avLst/>
          </a:prstGeom>
          <a:solidFill>
            <a:schemeClr val="accent3"/>
          </a:solidFill>
        </p:spPr>
        <p:txBody>
          <a:bodyPr lIns="360000" tIns="360000" rIns="360000" bIns="360000" anchor="ctr"/>
          <a:lstStyle>
            <a:lvl1pPr marL="0" indent="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600" b="0" i="0" u="none" cap="none">
                <a:solidFill>
                  <a:schemeClr val="tx2"/>
                </a:solidFill>
                <a:latin typeface="+mn-lt"/>
              </a:defRPr>
            </a:lvl1pPr>
            <a:lvl2pPr marL="685834" indent="-228611" algn="l">
              <a:lnSpc>
                <a:spcPct val="120000"/>
              </a:lnSpc>
              <a:spcBef>
                <a:spcPts val="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0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0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endParaRPr lang="nb-NO" dirty="0"/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BF42B89B-39CA-7690-47B2-A384907F55A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064073" y="4403350"/>
            <a:ext cx="3419920" cy="1827697"/>
          </a:xfrm>
          <a:prstGeom prst="rect">
            <a:avLst/>
          </a:prstGeom>
          <a:solidFill>
            <a:schemeClr val="accent3"/>
          </a:solidFill>
        </p:spPr>
        <p:txBody>
          <a:bodyPr lIns="360000" tIns="360000" rIns="360000" bIns="360000" anchor="ctr"/>
          <a:lstStyle>
            <a:lvl1pPr marL="0" indent="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600" b="0" i="0" u="none" cap="none">
                <a:solidFill>
                  <a:schemeClr val="tx2"/>
                </a:solidFill>
                <a:latin typeface="+mn-lt"/>
              </a:defRPr>
            </a:lvl1pPr>
            <a:lvl2pPr marL="685834" indent="-228611" algn="l">
              <a:lnSpc>
                <a:spcPct val="120000"/>
              </a:lnSpc>
              <a:spcBef>
                <a:spcPts val="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0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0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323892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l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3521" y="1276498"/>
            <a:ext cx="10750362" cy="780902"/>
          </a:xfrm>
        </p:spPr>
        <p:txBody>
          <a:bodyPr anchor="b"/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38224" y="6379767"/>
            <a:ext cx="745768" cy="214694"/>
          </a:xfrm>
        </p:spPr>
        <p:txBody>
          <a:bodyPr/>
          <a:lstStyle>
            <a:lvl1pPr>
              <a:defRPr>
                <a:solidFill>
                  <a:srgbClr val="7B7D7D"/>
                </a:solidFill>
              </a:defRPr>
            </a:lvl1pPr>
          </a:lstStyle>
          <a:p>
            <a:fld id="{A0269F28-EAEE-46E9-879B-415EFE472FE5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D089CB4A-B13F-AE8D-3003-C94DEACA2C9F}"/>
              </a:ext>
            </a:extLst>
          </p:cNvPr>
          <p:cNvSpPr>
            <a:spLocks noGrp="1"/>
          </p:cNvSpPr>
          <p:nvPr>
            <p:ph type="tbl" sz="quarter" idx="19"/>
          </p:nvPr>
        </p:nvSpPr>
        <p:spPr>
          <a:xfrm>
            <a:off x="733521" y="2363788"/>
            <a:ext cx="10750362" cy="3867259"/>
          </a:xfrm>
        </p:spPr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1802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oks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3521" y="1276498"/>
            <a:ext cx="10750471" cy="780902"/>
          </a:xfrm>
        </p:spPr>
        <p:txBody>
          <a:bodyPr anchor="b"/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E42C5C8-1C2B-46B4-775E-EB05ECACBD9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33521" y="2846768"/>
            <a:ext cx="3419920" cy="2950019"/>
          </a:xfrm>
          <a:prstGeom prst="rect">
            <a:avLst/>
          </a:prstGeom>
          <a:solidFill>
            <a:schemeClr val="accent1"/>
          </a:solidFill>
        </p:spPr>
        <p:txBody>
          <a:bodyPr lIns="360000" tIns="360000" rIns="360000" bIns="360000" anchor="ctr"/>
          <a:lstStyle>
            <a:lvl1pPr marL="0" indent="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600" b="0" i="0" u="none" cap="none">
                <a:solidFill>
                  <a:schemeClr val="bg1"/>
                </a:solidFill>
                <a:latin typeface="+mn-lt"/>
              </a:defRPr>
            </a:lvl1pPr>
            <a:lvl2pPr marL="685834" indent="-228611" algn="l">
              <a:lnSpc>
                <a:spcPct val="120000"/>
              </a:lnSpc>
              <a:spcBef>
                <a:spcPts val="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0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0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endParaRPr lang="nb-NO" dirty="0"/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13852A8B-2623-A476-7C4C-1C661ADFF5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98796" y="2847095"/>
            <a:ext cx="3419920" cy="2950019"/>
          </a:xfrm>
          <a:prstGeom prst="rect">
            <a:avLst/>
          </a:prstGeom>
          <a:solidFill>
            <a:schemeClr val="accent5"/>
          </a:solidFill>
        </p:spPr>
        <p:txBody>
          <a:bodyPr lIns="360000" tIns="360000" rIns="360000" bIns="360000" anchor="ctr"/>
          <a:lstStyle>
            <a:lvl1pPr marL="0" indent="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600" b="0" i="0" u="none" cap="none">
                <a:solidFill>
                  <a:schemeClr val="tx2"/>
                </a:solidFill>
                <a:latin typeface="+mn-lt"/>
              </a:defRPr>
            </a:lvl1pPr>
            <a:lvl2pPr marL="685834" indent="-228611" algn="l">
              <a:lnSpc>
                <a:spcPct val="120000"/>
              </a:lnSpc>
              <a:spcBef>
                <a:spcPts val="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0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0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endParaRPr lang="nb-NO" dirty="0"/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A3DBA4B4-D944-F3D9-E5CD-8A879B7D6EF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064073" y="2846768"/>
            <a:ext cx="3419920" cy="2950019"/>
          </a:xfrm>
          <a:prstGeom prst="rect">
            <a:avLst/>
          </a:prstGeom>
          <a:solidFill>
            <a:srgbClr val="B6D6D1"/>
          </a:solidFill>
        </p:spPr>
        <p:txBody>
          <a:bodyPr lIns="360000" tIns="360000" rIns="360000" bIns="360000" anchor="ctr"/>
          <a:lstStyle>
            <a:lvl1pPr marL="0" indent="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600" b="0" i="0" u="none" cap="none">
                <a:solidFill>
                  <a:schemeClr val="tx2"/>
                </a:solidFill>
                <a:latin typeface="+mn-lt"/>
              </a:defRPr>
            </a:lvl1pPr>
            <a:lvl2pPr marL="685834" indent="-228611" algn="l">
              <a:lnSpc>
                <a:spcPct val="120000"/>
              </a:lnSpc>
              <a:spcBef>
                <a:spcPts val="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0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0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endParaRPr lang="nb-NO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D3F65A55-787B-2EDF-F7CF-3F82C0EFBF5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rgbClr val="7B7D7D"/>
                </a:solidFill>
              </a:defRPr>
            </a:lvl1pPr>
          </a:lstStyle>
          <a:p>
            <a:fld id="{A0269F28-EAEE-46E9-879B-415EFE472FE5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707428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ll, tekst og bilde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0234A39-FAE5-302A-65BD-08F9B2254BE0}"/>
              </a:ext>
            </a:extLst>
          </p:cNvPr>
          <p:cNvSpPr/>
          <p:nvPr userDrawn="1"/>
        </p:nvSpPr>
        <p:spPr>
          <a:xfrm>
            <a:off x="0" y="0"/>
            <a:ext cx="4056335" cy="6857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45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B9EB800-51FA-8BBF-F6EC-FFC2418BE23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48907" y="1784762"/>
            <a:ext cx="2094185" cy="1135757"/>
          </a:xfrm>
        </p:spPr>
        <p:txBody>
          <a:bodyPr anchor="t"/>
          <a:lstStyle>
            <a:lvl1pPr marL="0" indent="0">
              <a:lnSpc>
                <a:spcPct val="90000"/>
              </a:lnSpc>
              <a:buNone/>
              <a:defRPr sz="6201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00</a:t>
            </a:r>
            <a:endParaRPr lang="nb-NO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3F5A13E-C588-D031-9ADE-8303EB4507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506524" y="1784762"/>
            <a:ext cx="3977468" cy="1135757"/>
          </a:xfr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endParaRPr lang="nb-NO" dirty="0"/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361E228A-CEEA-0918-4100-AE685F2F8D1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48907" y="3274100"/>
            <a:ext cx="2094185" cy="1135757"/>
          </a:xfrm>
        </p:spPr>
        <p:txBody>
          <a:bodyPr anchor="t"/>
          <a:lstStyle>
            <a:lvl1pPr marL="0" indent="0">
              <a:lnSpc>
                <a:spcPct val="90000"/>
              </a:lnSpc>
              <a:buNone/>
              <a:defRPr sz="6201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00</a:t>
            </a:r>
            <a:endParaRPr lang="nb-NO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714AB201-3EA0-B92C-35BB-1E1CC83F6EA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506524" y="3274100"/>
            <a:ext cx="3977468" cy="1135757"/>
          </a:xfr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endParaRPr lang="nb-NO" dirty="0"/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C42D14AC-88B8-73C5-78FD-9B851D4F8F7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048907" y="4764231"/>
            <a:ext cx="2094185" cy="1135757"/>
          </a:xfrm>
        </p:spPr>
        <p:txBody>
          <a:bodyPr anchor="t"/>
          <a:lstStyle>
            <a:lvl1pPr marL="0" indent="0">
              <a:lnSpc>
                <a:spcPct val="90000"/>
              </a:lnSpc>
              <a:buNone/>
              <a:defRPr sz="6201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00</a:t>
            </a:r>
            <a:endParaRPr lang="nb-NO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768D1030-CB60-0AF7-C036-DFA75F6ECDF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506524" y="4764231"/>
            <a:ext cx="3977468" cy="1135757"/>
          </a:xfr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endParaRPr lang="nb-NO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A1A109A-752E-3127-1B4C-09BFB9DF6C64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737515" y="737505"/>
            <a:ext cx="3849831" cy="5398892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nb-NO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89B6F06-C85C-EEA3-9BCB-E7DBAB80E513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>
                <a:solidFill>
                  <a:srgbClr val="7B7D7D"/>
                </a:solidFill>
              </a:defRPr>
            </a:lvl1pPr>
          </a:lstStyle>
          <a:p>
            <a:fld id="{A0269F28-EAEE-46E9-879B-415EFE472FE5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538127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t tall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80556" y="2212514"/>
            <a:ext cx="8830888" cy="2086900"/>
          </a:xfrm>
        </p:spPr>
        <p:txBody>
          <a:bodyPr anchor="b"/>
          <a:lstStyle>
            <a:lvl1pPr algn="ctr">
              <a:defRPr sz="12402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00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736346"/>
                </a:solidFill>
              </a:defRPr>
            </a:lvl1pPr>
          </a:lstStyle>
          <a:p>
            <a:fld id="{A0269F28-EAEE-46E9-879B-415EFE472FE5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EED34705-8227-F6A0-C565-EC1E04FE213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80556" y="4439779"/>
            <a:ext cx="8830888" cy="167836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302569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1CAAA4-0D21-1129-212C-C54968F33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74254" y="6356350"/>
            <a:ext cx="409738" cy="238111"/>
          </a:xfrm>
        </p:spPr>
        <p:txBody>
          <a:bodyPr/>
          <a:lstStyle>
            <a:lvl1pPr>
              <a:defRPr>
                <a:solidFill>
                  <a:srgbClr val="7B7D7D"/>
                </a:solidFill>
              </a:defRPr>
            </a:lvl1pPr>
          </a:lstStyle>
          <a:p>
            <a:fld id="{A0269F28-EAEE-46E9-879B-415EFE472FE5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832177E-279B-12AA-9A39-718EF0F0D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521" y="1276498"/>
            <a:ext cx="10750471" cy="780902"/>
          </a:xfrm>
        </p:spPr>
        <p:txBody>
          <a:bodyPr anchor="b"/>
          <a:lstStyle>
            <a:lvl1pPr algn="ctr">
              <a:defRPr sz="4601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F99257F3-BFE7-C1DB-77FD-E5FFA4E6F17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13034" y="2728275"/>
            <a:ext cx="2418871" cy="2404389"/>
          </a:xfrm>
          <a:prstGeom prst="roundRect">
            <a:avLst>
              <a:gd name="adj" fmla="val 6841"/>
            </a:avLst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nb-NO"/>
          </a:p>
        </p:txBody>
      </p:sp>
      <p:sp>
        <p:nvSpPr>
          <p:cNvPr id="11" name="Picture Placeholder 9">
            <a:extLst>
              <a:ext uri="{FF2B5EF4-FFF2-40B4-BE49-F238E27FC236}">
                <a16:creationId xmlns:a16="http://schemas.microsoft.com/office/drawing/2014/main" id="{B070BF2E-35E6-75DC-8DE2-783AD18D223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899321" y="2728275"/>
            <a:ext cx="2418871" cy="2404389"/>
          </a:xfrm>
          <a:prstGeom prst="roundRect">
            <a:avLst>
              <a:gd name="adj" fmla="val 6841"/>
            </a:avLst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nb-NO"/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BDE34209-E72B-FB47-D606-01D8C4287BA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485608" y="2749969"/>
            <a:ext cx="2418871" cy="2404389"/>
          </a:xfrm>
          <a:prstGeom prst="roundRect">
            <a:avLst>
              <a:gd name="adj" fmla="val 6841"/>
            </a:avLst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nb-NO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8BD4C16-B2A2-8A30-A745-3FEAB9F823C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13034" y="5300611"/>
            <a:ext cx="2418871" cy="451926"/>
          </a:xfrm>
        </p:spPr>
        <p:txBody>
          <a:bodyPr anchor="t"/>
          <a:lstStyle>
            <a:lvl1pPr marL="0" indent="0" algn="ctr">
              <a:buNone/>
              <a:defRPr sz="2400" b="1"/>
            </a:lvl1pPr>
          </a:lstStyle>
          <a:p>
            <a:pPr lvl="0"/>
            <a:r>
              <a:rPr lang="en-US" dirty="0" err="1"/>
              <a:t>Navn</a:t>
            </a:r>
            <a:r>
              <a:rPr lang="en-US" dirty="0"/>
              <a:t> </a:t>
            </a:r>
            <a:r>
              <a:rPr lang="en-US" dirty="0" err="1"/>
              <a:t>Etternavn</a:t>
            </a:r>
            <a:endParaRPr lang="nb-NO" dirty="0"/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6FACAB16-F8C9-4DC6-8B43-0BE7922ADAB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13034" y="5835570"/>
            <a:ext cx="2418871" cy="620784"/>
          </a:xfrm>
        </p:spPr>
        <p:txBody>
          <a:bodyPr anchor="t"/>
          <a:lstStyle>
            <a:lvl1pPr marL="0" indent="0" algn="ctr">
              <a:lnSpc>
                <a:spcPct val="90000"/>
              </a:lnSpc>
              <a:buNone/>
              <a:defRPr sz="1900" b="0">
                <a:solidFill>
                  <a:schemeClr val="tx2"/>
                </a:solidFill>
              </a:defRPr>
            </a:lvl1pPr>
          </a:lstStyle>
          <a:p>
            <a:pPr lvl="0"/>
            <a:endParaRPr lang="nb-NO" dirty="0"/>
          </a:p>
        </p:txBody>
      </p:sp>
      <p:sp>
        <p:nvSpPr>
          <p:cNvPr id="16" name="Text Placeholder 13">
            <a:extLst>
              <a:ext uri="{FF2B5EF4-FFF2-40B4-BE49-F238E27FC236}">
                <a16:creationId xmlns:a16="http://schemas.microsoft.com/office/drawing/2014/main" id="{6A7ADF7D-3C54-01C6-C1D3-8EF62BB5AD9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899321" y="5300611"/>
            <a:ext cx="2418871" cy="451926"/>
          </a:xfrm>
        </p:spPr>
        <p:txBody>
          <a:bodyPr anchor="t"/>
          <a:lstStyle>
            <a:lvl1pPr marL="0" indent="0" algn="ctr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Navn</a:t>
            </a:r>
            <a:r>
              <a:rPr lang="en-US" dirty="0"/>
              <a:t> </a:t>
            </a:r>
            <a:r>
              <a:rPr lang="en-US" dirty="0" err="1"/>
              <a:t>Etternavn</a:t>
            </a:r>
            <a:endParaRPr lang="nb-NO" dirty="0"/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857D0ECC-7464-268D-35AB-E237E2135BE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9321" y="5835570"/>
            <a:ext cx="2418871" cy="620784"/>
          </a:xfrm>
        </p:spPr>
        <p:txBody>
          <a:bodyPr anchor="t"/>
          <a:lstStyle>
            <a:lvl1pPr marL="0" indent="0" algn="ctr">
              <a:lnSpc>
                <a:spcPct val="90000"/>
              </a:lnSpc>
              <a:buNone/>
              <a:defRPr sz="1900" b="0">
                <a:solidFill>
                  <a:schemeClr val="tx2"/>
                </a:solidFill>
              </a:defRPr>
            </a:lvl1pPr>
          </a:lstStyle>
          <a:p>
            <a:pPr lvl="0"/>
            <a:endParaRPr lang="nb-NO" dirty="0"/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203AB0C7-9D48-3EFD-EAF7-D20235CBF99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485608" y="5300611"/>
            <a:ext cx="2418871" cy="451926"/>
          </a:xfrm>
        </p:spPr>
        <p:txBody>
          <a:bodyPr anchor="t"/>
          <a:lstStyle>
            <a:lvl1pPr marL="0" indent="0" algn="ctr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Navn</a:t>
            </a:r>
            <a:r>
              <a:rPr lang="en-US" dirty="0"/>
              <a:t> </a:t>
            </a:r>
            <a:r>
              <a:rPr lang="en-US" dirty="0" err="1"/>
              <a:t>Etternavn</a:t>
            </a:r>
            <a:endParaRPr lang="nb-NO" dirty="0"/>
          </a:p>
        </p:txBody>
      </p:sp>
      <p:sp>
        <p:nvSpPr>
          <p:cNvPr id="19" name="Text Placeholder 13">
            <a:extLst>
              <a:ext uri="{FF2B5EF4-FFF2-40B4-BE49-F238E27FC236}">
                <a16:creationId xmlns:a16="http://schemas.microsoft.com/office/drawing/2014/main" id="{3B3B60C2-F925-ACA7-A496-4F076F86D4E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485608" y="5835570"/>
            <a:ext cx="2418871" cy="620784"/>
          </a:xfrm>
        </p:spPr>
        <p:txBody>
          <a:bodyPr anchor="t"/>
          <a:lstStyle>
            <a:lvl1pPr marL="0" indent="0" algn="ctr">
              <a:lnSpc>
                <a:spcPct val="90000"/>
              </a:lnSpc>
              <a:buNone/>
              <a:defRPr sz="1900" b="0">
                <a:solidFill>
                  <a:schemeClr val="tx2"/>
                </a:solidFill>
              </a:defRPr>
            </a:lvl1pPr>
          </a:lstStyle>
          <a:p>
            <a:pPr lvl="0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205071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bilde venstre 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002463-646D-1822-8C89-BDE12005C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5D6B68"/>
                </a:solidFill>
              </a:defRPr>
            </a:lvl1pPr>
          </a:lstStyle>
          <a:p>
            <a:fld id="{A0269F28-EAEE-46E9-879B-415EFE472FE5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EA970F7-93F7-5848-EBB1-1E01BC390CB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96000" cy="6858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nb-NO"/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DDB3C71D-E12B-4FBE-751A-11D8DE870F4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844141" y="3128191"/>
            <a:ext cx="4630941" cy="2837655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900" b="0" i="0" u="none" cap="none">
                <a:solidFill>
                  <a:schemeClr val="tx2"/>
                </a:solidFill>
                <a:latin typeface="+mn-lt"/>
              </a:defRPr>
            </a:lvl1pPr>
            <a:lvl2pPr marL="685834" indent="-228611" algn="l">
              <a:lnSpc>
                <a:spcPct val="120000"/>
              </a:lnSpc>
              <a:spcBef>
                <a:spcPts val="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9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9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9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9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endParaRPr lang="nb-NO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E0507F1-4AE3-31BD-C5ED-C1627D175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4141" y="1498732"/>
            <a:ext cx="4639850" cy="132556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05041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bilde høyr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002463-646D-1822-8C89-BDE12005C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69F28-EAEE-46E9-879B-415EFE472FE5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EA970F7-93F7-5848-EBB1-1E01BC390CB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6000" cy="6858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nb-NO"/>
          </a:p>
        </p:txBody>
      </p:sp>
      <p:sp>
        <p:nvSpPr>
          <p:cNvPr id="10" name="Title 11">
            <a:extLst>
              <a:ext uri="{FF2B5EF4-FFF2-40B4-BE49-F238E27FC236}">
                <a16:creationId xmlns:a16="http://schemas.microsoft.com/office/drawing/2014/main" id="{E4235988-48B0-291D-F426-71BBDFA0E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411" y="1498732"/>
            <a:ext cx="4649771" cy="132556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663EEB5-0722-2D13-25D4-843103B7290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33412" y="3128191"/>
            <a:ext cx="4649771" cy="2837656"/>
          </a:xfrm>
          <a:prstGeom prst="rect">
            <a:avLst/>
          </a:prstGeom>
        </p:spPr>
        <p:txBody>
          <a:bodyPr lIns="0" tIns="0" rIns="0" bIns="0"/>
          <a:lstStyle>
            <a:lvl1pPr marL="228611" indent="-228611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900" b="0" i="0" u="none" cap="none">
                <a:solidFill>
                  <a:schemeClr val="tx2"/>
                </a:solidFill>
                <a:latin typeface="+mn-lt"/>
              </a:defRPr>
            </a:lvl1pPr>
            <a:lvl2pPr marL="685834" indent="-228611" algn="l">
              <a:lnSpc>
                <a:spcPct val="120000"/>
              </a:lnSpc>
              <a:spcBef>
                <a:spcPts val="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900" b="0" i="0" u="none" cap="none">
                <a:solidFill>
                  <a:schemeClr val="tx2"/>
                </a:solidFill>
                <a:latin typeface="+mn-lt"/>
              </a:defRPr>
            </a:lvl2pPr>
            <a:lvl3pPr marL="1143057" indent="-228611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900" b="0" i="0" u="none" cap="none">
                <a:solidFill>
                  <a:schemeClr val="tx2"/>
                </a:solidFill>
                <a:latin typeface="+mn-lt"/>
              </a:defRPr>
            </a:lvl3pPr>
            <a:lvl4pPr marL="1600280" indent="-228611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900" b="0" i="0" u="none" cap="none">
                <a:solidFill>
                  <a:schemeClr val="tx2"/>
                </a:solidFill>
                <a:latin typeface="+mn-lt"/>
              </a:defRPr>
            </a:lvl4pPr>
            <a:lvl5pPr marL="2057503" indent="-228611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900" b="0" i="0" u="none" cap="none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53903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C75C66-CFDA-ACAE-D48F-3C17E76C02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776" y="2377138"/>
            <a:ext cx="10739217" cy="1325563"/>
          </a:xfrm>
        </p:spPr>
        <p:txBody>
          <a:bodyPr/>
          <a:lstStyle>
            <a:lvl1pPr>
              <a:defRPr sz="6601"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07FE2F6-029C-7323-D680-BA7E72BD849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035266" y="4684694"/>
            <a:ext cx="7448726" cy="1143132"/>
          </a:xfrm>
        </p:spPr>
        <p:txBody>
          <a:bodyPr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endParaRPr lang="nb-NO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FC40397A-7D38-2E78-D89B-822CE5652EA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467984" y="415742"/>
            <a:ext cx="3011138" cy="333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8565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stor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4142" y="1498732"/>
            <a:ext cx="4639850" cy="2075061"/>
          </a:xfrm>
        </p:spPr>
        <p:txBody>
          <a:bodyPr/>
          <a:lstStyle>
            <a:lvl1pPr>
              <a:lnSpc>
                <a:spcPct val="110000"/>
              </a:lnSpc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E42ED2D-6E09-0350-57EC-0518187074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44143" y="3898683"/>
            <a:ext cx="4639850" cy="182435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900" b="0" i="0" u="none" cap="none">
                <a:solidFill>
                  <a:schemeClr val="tx2"/>
                </a:solidFill>
                <a:latin typeface="+mn-lt"/>
              </a:defRPr>
            </a:lvl1pPr>
            <a:lvl2pPr marL="685834" indent="-228611" algn="l">
              <a:lnSpc>
                <a:spcPct val="120000"/>
              </a:lnSpc>
              <a:spcBef>
                <a:spcPts val="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9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9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9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9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endParaRPr lang="nb-NO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2927A92F-42FD-4E9A-23B7-651927268DE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86619" y="1729656"/>
            <a:ext cx="3741146" cy="3398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053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tekst beig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33411" y="3128191"/>
            <a:ext cx="10750581" cy="2837656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736346"/>
                </a:solidFill>
              </a:defRPr>
            </a:lvl1pPr>
          </a:lstStyle>
          <a:p>
            <a:fld id="{A0269F28-EAEE-46E9-879B-415EFE472FE5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13B4D5DF-3BBF-1472-AB73-3AAE06E09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234884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og tekst grøn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33411" y="3128191"/>
            <a:ext cx="10750581" cy="283765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85AFAA"/>
                </a:solidFill>
              </a:defRPr>
            </a:lvl1pPr>
          </a:lstStyle>
          <a:p>
            <a:fld id="{A0269F28-EAEE-46E9-879B-415EFE472FE5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13B4D5DF-3BBF-1472-AB73-3AAE06E09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nb-NO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DFBDBCF6-5E66-8420-2AEF-90075B9CCB4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467984" y="415742"/>
            <a:ext cx="3011138" cy="333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84520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2EF2663-8D2D-B0B7-079F-FA68877BD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7E7E7E"/>
                </a:solidFill>
              </a:defRPr>
            </a:lvl1pPr>
          </a:lstStyle>
          <a:p>
            <a:fld id="{A0269F28-EAEE-46E9-879B-415EFE472FE5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14328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3411" y="1498732"/>
            <a:ext cx="10750581" cy="132556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nb-NO" noProof="0"/>
              <a:t>Tittel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3411" y="3135969"/>
            <a:ext cx="10750581" cy="258706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 noProof="0"/>
              <a:t>SClick to edit Master text styles</a:t>
            </a:r>
          </a:p>
          <a:p>
            <a:pPr lvl="1"/>
            <a:r>
              <a:rPr lang="nb-NO" noProof="0"/>
              <a:t>lSecond level</a:t>
            </a:r>
          </a:p>
          <a:p>
            <a:pPr lvl="2"/>
            <a:r>
              <a:rPr lang="nb-NO" noProof="0"/>
              <a:t>Third level</a:t>
            </a:r>
          </a:p>
          <a:p>
            <a:pPr lvl="3"/>
            <a:r>
              <a:rPr lang="nb-NO" noProof="0"/>
              <a:t>Fourth level</a:t>
            </a:r>
          </a:p>
          <a:p>
            <a:pPr lvl="4"/>
            <a:r>
              <a:rPr lang="nb-NO" noProof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38224" y="6356350"/>
            <a:ext cx="745768" cy="238111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200" b="1">
                <a:solidFill>
                  <a:srgbClr val="666465"/>
                </a:solidFill>
              </a:defRPr>
            </a:lvl1pPr>
          </a:lstStyle>
          <a:p>
            <a:fld id="{A0269F28-EAEE-46E9-879B-415EFE472FE5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AAECD0F2-DCB6-A13D-603E-07837D50A27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8467984" y="415742"/>
            <a:ext cx="3016007" cy="333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01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2" r:id="rId3"/>
    <p:sldLayoutId id="2147483673" r:id="rId4"/>
    <p:sldLayoutId id="2147483665" r:id="rId5"/>
    <p:sldLayoutId id="2147483663" r:id="rId6"/>
    <p:sldLayoutId id="2147483664" r:id="rId7"/>
    <p:sldLayoutId id="2147483666" r:id="rId8"/>
    <p:sldLayoutId id="2147483675" r:id="rId9"/>
    <p:sldLayoutId id="2147483676" r:id="rId10"/>
    <p:sldLayoutId id="2147483668" r:id="rId11"/>
    <p:sldLayoutId id="2147483677" r:id="rId12"/>
    <p:sldLayoutId id="2147483679" r:id="rId13"/>
    <p:sldLayoutId id="2147483680" r:id="rId14"/>
    <p:sldLayoutId id="2147483669" r:id="rId15"/>
    <p:sldLayoutId id="2147483682" r:id="rId16"/>
    <p:sldLayoutId id="2147483683" r:id="rId17"/>
    <p:sldLayoutId id="2147483684" r:id="rId18"/>
    <p:sldLayoutId id="2147483685" r:id="rId19"/>
    <p:sldLayoutId id="2147483686" r:id="rId20"/>
    <p:sldLayoutId id="2147483687" r:id="rId21"/>
    <p:sldLayoutId id="2147483688" r:id="rId22"/>
    <p:sldLayoutId id="2147483689" r:id="rId23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4601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914446" rtl="0" eaLnBrk="1" latinLnBrk="0" hangingPunct="1">
        <a:lnSpc>
          <a:spcPct val="120000"/>
        </a:lnSpc>
        <a:spcBef>
          <a:spcPts val="1000"/>
        </a:spcBef>
        <a:buSzPct val="100000"/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20000"/>
        </a:lnSpc>
        <a:spcBef>
          <a:spcPts val="150"/>
        </a:spcBef>
        <a:buSzPct val="100000"/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20000"/>
        </a:lnSpc>
        <a:spcBef>
          <a:spcPts val="500"/>
        </a:spcBef>
        <a:buSzPct val="100000"/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20000"/>
        </a:lnSpc>
        <a:spcBef>
          <a:spcPts val="500"/>
        </a:spcBef>
        <a:buSzPct val="100000"/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20000"/>
        </a:lnSpc>
        <a:spcBef>
          <a:spcPts val="500"/>
        </a:spcBef>
        <a:buSzPct val="100000"/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02F03CB9-54B2-0953-A209-6D1B81F60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38224" y="6356350"/>
            <a:ext cx="745768" cy="238111"/>
          </a:xfrm>
        </p:spPr>
        <p:txBody>
          <a:bodyPr/>
          <a:lstStyle/>
          <a:p>
            <a:pPr>
              <a:spcAft>
                <a:spcPts val="600"/>
              </a:spcAft>
            </a:pPr>
            <a:fld id="{A0269F28-EAEE-46E9-879B-415EFE472FE5}" type="slidenum">
              <a:rPr lang="nb-NO" smtClean="0"/>
              <a:pPr>
                <a:spcAft>
                  <a:spcPts val="600"/>
                </a:spcAft>
              </a:pPr>
              <a:t>1</a:t>
            </a:fld>
            <a:endParaRPr lang="nb-NO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54D4844-C4CE-7469-C7E1-2B8B720AC0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9794" y="1001028"/>
            <a:ext cx="5582652" cy="5184618"/>
          </a:xfrm>
        </p:spPr>
        <p:txBody>
          <a:bodyPr anchor="b">
            <a:noAutofit/>
          </a:bodyPr>
          <a:lstStyle/>
          <a:p>
            <a:pPr algn="ctr"/>
            <a:r>
              <a:rPr lang="nb-NO" sz="3200" i="1" dirty="0"/>
              <a:t>Klimakafe Skien 15. oktober </a:t>
            </a:r>
            <a:br>
              <a:rPr lang="nb-NO" sz="1200" i="1" dirty="0"/>
            </a:br>
            <a:br>
              <a:rPr lang="nb-NO" sz="3200" i="1" dirty="0"/>
            </a:br>
            <a:r>
              <a:rPr lang="nb-NO" sz="4000" dirty="0"/>
              <a:t>Datasentre, kraftforbruk og naturkonsekvenser</a:t>
            </a:r>
            <a:br>
              <a:rPr lang="nb-NO" sz="4000" dirty="0"/>
            </a:br>
            <a:br>
              <a:rPr lang="nb-NO" sz="4800" dirty="0">
                <a:solidFill>
                  <a:schemeClr val="accent4">
                    <a:lumMod val="25000"/>
                  </a:schemeClr>
                </a:solidFill>
                <a:latin typeface="Agency FB" panose="020B0503020202020204" pitchFamily="34" charset="0"/>
              </a:rPr>
            </a:br>
            <a:br>
              <a:rPr lang="nb-NO" sz="3200" dirty="0">
                <a:solidFill>
                  <a:schemeClr val="accent4">
                    <a:lumMod val="25000"/>
                  </a:schemeClr>
                </a:solidFill>
                <a:latin typeface="Agency FB" panose="020B0503020202020204" pitchFamily="34" charset="0"/>
              </a:rPr>
            </a:br>
            <a:r>
              <a:rPr lang="nb-NO" sz="3200" dirty="0">
                <a:solidFill>
                  <a:schemeClr val="accent4">
                    <a:lumMod val="25000"/>
                  </a:schemeClr>
                </a:solidFill>
                <a:latin typeface="Agency FB" panose="020B0503020202020204" pitchFamily="34" charset="0"/>
              </a:rPr>
              <a:t>Terje Kronen</a:t>
            </a:r>
            <a:br>
              <a:rPr lang="nb-NO" sz="3200" dirty="0">
                <a:solidFill>
                  <a:schemeClr val="accent4">
                    <a:lumMod val="25000"/>
                  </a:schemeClr>
                </a:solidFill>
                <a:latin typeface="Agency FB" panose="020B0503020202020204" pitchFamily="34" charset="0"/>
              </a:rPr>
            </a:br>
            <a:r>
              <a:rPr lang="nb-NO" sz="3200" dirty="0">
                <a:solidFill>
                  <a:schemeClr val="accent4">
                    <a:lumMod val="25000"/>
                  </a:schemeClr>
                </a:solidFill>
                <a:latin typeface="Agency FB" panose="020B0503020202020204" pitchFamily="34" charset="0"/>
              </a:rPr>
              <a:t>Energiutvalget i Naturvernforbundet</a:t>
            </a:r>
            <a:br>
              <a:rPr lang="nb-NO" sz="4000" i="1" dirty="0"/>
            </a:br>
            <a:endParaRPr lang="nb-NO" sz="4000" dirty="0">
              <a:solidFill>
                <a:schemeClr val="accent4">
                  <a:lumMod val="2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57C85BA1-A97A-7FC2-85E6-EA7CC45FEE7E}"/>
              </a:ext>
            </a:extLst>
          </p:cNvPr>
          <p:cNvSpPr txBox="1"/>
          <p:nvPr/>
        </p:nvSpPr>
        <p:spPr>
          <a:xfrm>
            <a:off x="3886200" y="6185646"/>
            <a:ext cx="1950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>
                <a:solidFill>
                  <a:schemeClr val="bg1"/>
                </a:solidFill>
              </a:rPr>
              <a:t>Foto: Rolf-Erik Poppe</a:t>
            </a:r>
          </a:p>
          <a:p>
            <a:endParaRPr lang="nb-NO" sz="1200" dirty="0"/>
          </a:p>
        </p:txBody>
      </p:sp>
      <p:sp>
        <p:nvSpPr>
          <p:cNvPr id="13" name="Plassholder for bilde 12">
            <a:extLst>
              <a:ext uri="{FF2B5EF4-FFF2-40B4-BE49-F238E27FC236}">
                <a16:creationId xmlns:a16="http://schemas.microsoft.com/office/drawing/2014/main" id="{054850B0-CD68-D544-D4B6-45065D3E553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A06586DB-6B31-D3F3-E213-50BEF3C78A5E}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6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D1C43B3A-2BF5-01C7-FEEF-B1C12290F2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7524" y="0"/>
            <a:ext cx="6123524" cy="2829575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210B7CBA-6076-948E-9099-2962E96F26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829575"/>
            <a:ext cx="2707944" cy="4028425"/>
          </a:xfrm>
          <a:prstGeom prst="rect">
            <a:avLst/>
          </a:prstGeom>
        </p:spPr>
      </p:pic>
      <p:pic>
        <p:nvPicPr>
          <p:cNvPr id="15" name="Bilde 14">
            <a:extLst>
              <a:ext uri="{FF2B5EF4-FFF2-40B4-BE49-F238E27FC236}">
                <a16:creationId xmlns:a16="http://schemas.microsoft.com/office/drawing/2014/main" id="{53D99B0E-1E06-01AD-A355-82D549DAC2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07944" y="2810363"/>
            <a:ext cx="3388056" cy="4047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3879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468940-CB3C-D15A-EDFC-2450FBC75A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2C9D56CA-0221-FD49-D5E8-BC4982C2C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38224" y="6356350"/>
            <a:ext cx="745768" cy="238111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fld id="{A0269F28-EAEE-46E9-879B-415EFE472FE5}" type="slidenum">
              <a:rPr lang="nb-NO" smtClean="0"/>
              <a:pPr>
                <a:spcAft>
                  <a:spcPts val="600"/>
                </a:spcAft>
              </a:pPr>
              <a:t>2</a:t>
            </a:fld>
            <a:endParaRPr lang="nb-NO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415DF6ED-7797-6A6B-5609-C4FF8873F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810" y="187130"/>
            <a:ext cx="9331285" cy="931993"/>
          </a:xfrm>
        </p:spPr>
        <p:txBody>
          <a:bodyPr anchor="ctr">
            <a:normAutofit/>
          </a:bodyPr>
          <a:lstStyle/>
          <a:p>
            <a:r>
              <a:rPr lang="nb-NO" sz="3200" dirty="0"/>
              <a:t>Stor interesse for datasentre i Norge</a:t>
            </a:r>
          </a:p>
        </p:txBody>
      </p:sp>
      <p:sp>
        <p:nvSpPr>
          <p:cNvPr id="9" name="Plassholder for tekst 7">
            <a:extLst>
              <a:ext uri="{FF2B5EF4-FFF2-40B4-BE49-F238E27FC236}">
                <a16:creationId xmlns:a16="http://schemas.microsoft.com/office/drawing/2014/main" id="{64A448FC-8844-7783-9328-DE15D4C705D0}"/>
              </a:ext>
            </a:extLst>
          </p:cNvPr>
          <p:cNvSpPr txBox="1">
            <a:spLocks/>
          </p:cNvSpPr>
          <p:nvPr/>
        </p:nvSpPr>
        <p:spPr>
          <a:xfrm>
            <a:off x="255639" y="1533832"/>
            <a:ext cx="5768148" cy="3846487"/>
          </a:xfrm>
          <a:prstGeom prst="rect">
            <a:avLst/>
          </a:prstGeom>
        </p:spPr>
        <p:txBody>
          <a:bodyPr>
            <a:noAutofit/>
          </a:bodyPr>
          <a:lstStyle>
            <a:lvl1pPr marL="228611" indent="-228611" algn="l" defTabSz="914446" rtl="0" eaLnBrk="1" latinLnBrk="0" hangingPunct="1">
              <a:lnSpc>
                <a:spcPct val="12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120000"/>
              </a:lnSpc>
              <a:spcBef>
                <a:spcPts val="150"/>
              </a:spcBef>
              <a:buSzPct val="100000"/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12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12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12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8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/>
            <a:endParaRPr lang="nb-NO" altLang="nb-NO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52B5ADB1-9852-E929-7AE6-770A2BAB05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7114" y="3889927"/>
            <a:ext cx="6974025" cy="2466423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E1315460-DC1E-9DE7-1664-0E1FD7735734}"/>
              </a:ext>
            </a:extLst>
          </p:cNvPr>
          <p:cNvSpPr txBox="1"/>
          <p:nvPr/>
        </p:nvSpPr>
        <p:spPr>
          <a:xfrm>
            <a:off x="4935556" y="6393871"/>
            <a:ext cx="33711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/>
              <a:t>Googles </a:t>
            </a:r>
            <a:r>
              <a:rPr lang="nb-NO" sz="1200" dirty="0" err="1"/>
              <a:t>datrasenter</a:t>
            </a:r>
            <a:r>
              <a:rPr lang="nb-NO" sz="1200" dirty="0"/>
              <a:t> på </a:t>
            </a:r>
            <a:r>
              <a:rPr lang="nb-NO" sz="1200" dirty="0" err="1"/>
              <a:t>Gromstul</a:t>
            </a:r>
            <a:r>
              <a:rPr lang="nb-NO" sz="1200" dirty="0"/>
              <a:t>  Foto: NRK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992D11F2-3169-09B0-B7C3-872A104AADF7}"/>
              </a:ext>
            </a:extLst>
          </p:cNvPr>
          <p:cNvSpPr txBox="1"/>
          <p:nvPr/>
        </p:nvSpPr>
        <p:spPr>
          <a:xfrm>
            <a:off x="528810" y="3657600"/>
            <a:ext cx="440674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/>
              <a:t>Teknologirådet:</a:t>
            </a:r>
          </a:p>
          <a:p>
            <a:r>
              <a:rPr lang="nb-NO" sz="2400" dirty="0"/>
              <a:t>Kapasitetsbehov:</a:t>
            </a:r>
            <a:r>
              <a:rPr lang="nb-NO" sz="2400" b="1" dirty="0"/>
              <a:t> </a:t>
            </a:r>
            <a:r>
              <a:rPr lang="nb-NO" sz="2400" dirty="0"/>
              <a:t>14320 MW</a:t>
            </a:r>
          </a:p>
          <a:p>
            <a:r>
              <a:rPr lang="nb-NO" sz="2400" dirty="0"/>
              <a:t>Kraftforbruk 2030: 87,8 TWh</a:t>
            </a:r>
          </a:p>
          <a:p>
            <a:endParaRPr lang="nb-NO" sz="2400" dirty="0"/>
          </a:p>
          <a:p>
            <a:r>
              <a:rPr lang="nb-NO" sz="2400" b="1" dirty="0" err="1"/>
              <a:t>Thema</a:t>
            </a:r>
            <a:r>
              <a:rPr lang="nb-NO" sz="2400" b="1" dirty="0"/>
              <a:t> </a:t>
            </a:r>
            <a:r>
              <a:rPr lang="nb-NO" sz="2400" b="1" dirty="0" err="1"/>
              <a:t>Consulting</a:t>
            </a:r>
            <a:r>
              <a:rPr lang="nb-NO" sz="2400" dirty="0"/>
              <a:t>:</a:t>
            </a:r>
          </a:p>
          <a:p>
            <a:r>
              <a:rPr lang="nb-NO" sz="2400" dirty="0"/>
              <a:t>Kraftforbruk 2030: 11 TWh</a:t>
            </a:r>
          </a:p>
          <a:p>
            <a:r>
              <a:rPr lang="nb-NO" sz="2400" dirty="0"/>
              <a:t>Kraftforbruk 2035: 25 TWh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2CA9C074-8E9D-7F5D-81E0-45C9DB08E98F}"/>
              </a:ext>
            </a:extLst>
          </p:cNvPr>
          <p:cNvSpPr txBox="1"/>
          <p:nvPr/>
        </p:nvSpPr>
        <p:spPr>
          <a:xfrm>
            <a:off x="528810" y="1208314"/>
            <a:ext cx="11282190" cy="2262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nb-NO" sz="2400" b="1" dirty="0"/>
              <a:t>Statnett:</a:t>
            </a:r>
          </a:p>
          <a:p>
            <a:pPr lvl="0"/>
            <a:r>
              <a:rPr lang="nb-NO" sz="2400" dirty="0"/>
              <a:t>Antall søknader: 116 </a:t>
            </a:r>
          </a:p>
          <a:p>
            <a:pPr lvl="0"/>
            <a:r>
              <a:rPr lang="nb-NO" sz="2400" dirty="0"/>
              <a:t>Kapasitetsbehov: 6 700 MW innen 2034.</a:t>
            </a:r>
          </a:p>
          <a:p>
            <a:pPr lvl="0"/>
            <a:endParaRPr lang="nb-NO" sz="1200" dirty="0"/>
          </a:p>
          <a:p>
            <a:pPr lvl="0"/>
            <a:r>
              <a:rPr lang="nb-NO" sz="2400" dirty="0"/>
              <a:t>Eksisterende datasentre: 117 -  61 kommersielle operatører, 6 kryptoutvinning                                															 90% av kapasiteten utenlandske selskaper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862644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B39A9F-9B13-B944-3FCA-0729706604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AEC08E7F-0DA4-AC28-E287-F8C77AC2D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38224" y="6356350"/>
            <a:ext cx="745768" cy="238111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fld id="{A0269F28-EAEE-46E9-879B-415EFE472FE5}" type="slidenum">
              <a:rPr lang="nb-NO" smtClean="0"/>
              <a:pPr>
                <a:spcAft>
                  <a:spcPts val="600"/>
                </a:spcAft>
              </a:pPr>
              <a:t>3</a:t>
            </a:fld>
            <a:endParaRPr lang="nb-NO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E7D3DDEE-E7D7-5F5D-E87F-DD4B8802FB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411" y="212269"/>
            <a:ext cx="7903813" cy="933486"/>
          </a:xfrm>
        </p:spPr>
        <p:txBody>
          <a:bodyPr anchor="ctr">
            <a:normAutofit/>
          </a:bodyPr>
          <a:lstStyle/>
          <a:p>
            <a:r>
              <a:rPr lang="nb-NO" sz="3200" dirty="0"/>
              <a:t>Kraftforbruk datasentre i Norge (NVE)</a:t>
            </a:r>
          </a:p>
        </p:txBody>
      </p:sp>
      <p:sp>
        <p:nvSpPr>
          <p:cNvPr id="9" name="Plassholder for tekst 7">
            <a:extLst>
              <a:ext uri="{FF2B5EF4-FFF2-40B4-BE49-F238E27FC236}">
                <a16:creationId xmlns:a16="http://schemas.microsoft.com/office/drawing/2014/main" id="{CC35344F-E879-0512-7677-827ABE5E45CA}"/>
              </a:ext>
            </a:extLst>
          </p:cNvPr>
          <p:cNvSpPr txBox="1">
            <a:spLocks/>
          </p:cNvSpPr>
          <p:nvPr/>
        </p:nvSpPr>
        <p:spPr>
          <a:xfrm>
            <a:off x="255639" y="1533832"/>
            <a:ext cx="5768148" cy="3846487"/>
          </a:xfrm>
          <a:prstGeom prst="rect">
            <a:avLst/>
          </a:prstGeom>
        </p:spPr>
        <p:txBody>
          <a:bodyPr>
            <a:noAutofit/>
          </a:bodyPr>
          <a:lstStyle>
            <a:lvl1pPr marL="228611" indent="-228611" algn="l" defTabSz="914446" rtl="0" eaLnBrk="1" latinLnBrk="0" hangingPunct="1">
              <a:lnSpc>
                <a:spcPct val="12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120000"/>
              </a:lnSpc>
              <a:spcBef>
                <a:spcPts val="150"/>
              </a:spcBef>
              <a:buSzPct val="100000"/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12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12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12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8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/>
            <a:endParaRPr lang="nb-NO" altLang="nb-NO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EA790226-CD0A-722D-B812-46BFD2BA1B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132" y="1024569"/>
            <a:ext cx="10095989" cy="569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3964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6DF918-A2AB-6EB1-9925-7EBF77DA4E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4ED87B2B-026F-B68B-3119-44CF133ED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38224" y="6356350"/>
            <a:ext cx="745768" cy="238111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fld id="{A0269F28-EAEE-46E9-879B-415EFE472FE5}" type="slidenum">
              <a:rPr lang="nb-NO" smtClean="0"/>
              <a:pPr>
                <a:spcAft>
                  <a:spcPts val="600"/>
                </a:spcAft>
              </a:pPr>
              <a:t>4</a:t>
            </a:fld>
            <a:endParaRPr lang="nb-NO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CF7D48F7-1C25-55F2-F08D-B6F9105EB4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411" y="892153"/>
            <a:ext cx="7903813" cy="1103916"/>
          </a:xfrm>
        </p:spPr>
        <p:txBody>
          <a:bodyPr anchor="ctr">
            <a:normAutofit/>
          </a:bodyPr>
          <a:lstStyle/>
          <a:p>
            <a:endParaRPr lang="nb-NO" dirty="0"/>
          </a:p>
        </p:txBody>
      </p:sp>
      <p:sp>
        <p:nvSpPr>
          <p:cNvPr id="9" name="Plassholder for tekst 7">
            <a:extLst>
              <a:ext uri="{FF2B5EF4-FFF2-40B4-BE49-F238E27FC236}">
                <a16:creationId xmlns:a16="http://schemas.microsoft.com/office/drawing/2014/main" id="{844E7342-E234-73EE-CC84-43827705BA7E}"/>
              </a:ext>
            </a:extLst>
          </p:cNvPr>
          <p:cNvSpPr txBox="1">
            <a:spLocks/>
          </p:cNvSpPr>
          <p:nvPr/>
        </p:nvSpPr>
        <p:spPr>
          <a:xfrm>
            <a:off x="255639" y="1533832"/>
            <a:ext cx="5768148" cy="3846487"/>
          </a:xfrm>
          <a:prstGeom prst="rect">
            <a:avLst/>
          </a:prstGeom>
        </p:spPr>
        <p:txBody>
          <a:bodyPr>
            <a:noAutofit/>
          </a:bodyPr>
          <a:lstStyle>
            <a:lvl1pPr marL="228611" indent="-228611" algn="l" defTabSz="914446" rtl="0" eaLnBrk="1" latinLnBrk="0" hangingPunct="1">
              <a:lnSpc>
                <a:spcPct val="12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120000"/>
              </a:lnSpc>
              <a:spcBef>
                <a:spcPts val="150"/>
              </a:spcBef>
              <a:buSzPct val="100000"/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12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12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12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8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/>
            <a:endParaRPr lang="nb-NO" altLang="nb-NO" dirty="0">
              <a:solidFill>
                <a:schemeClr val="tx2"/>
              </a:solidFill>
              <a:latin typeface="+mj-lt"/>
            </a:endParaRPr>
          </a:p>
        </p:txBody>
      </p:sp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E7A58A35-6F6B-45FE-635F-1EFFA9E2D159}"/>
              </a:ext>
            </a:extLst>
          </p:cNvPr>
          <p:cNvGraphicFramePr>
            <a:graphicFrameLocks noGrp="1"/>
          </p:cNvGraphicFramePr>
          <p:nvPr/>
        </p:nvGraphicFramePr>
        <p:xfrm>
          <a:off x="733412" y="892152"/>
          <a:ext cx="10404642" cy="5120464"/>
        </p:xfrm>
        <a:graphic>
          <a:graphicData uri="http://schemas.openxmlformats.org/drawingml/2006/table">
            <a:tbl>
              <a:tblPr firstRow="1" bandRow="1">
                <a:tableStyleId>{87A3FE59-A1DC-400D-BC67-2EEFD9BC0495}</a:tableStyleId>
              </a:tblPr>
              <a:tblGrid>
                <a:gridCol w="2604699">
                  <a:extLst>
                    <a:ext uri="{9D8B030D-6E8A-4147-A177-3AD203B41FA5}">
                      <a16:colId xmlns:a16="http://schemas.microsoft.com/office/drawing/2014/main" val="143597239"/>
                    </a:ext>
                  </a:extLst>
                </a:gridCol>
                <a:gridCol w="3580482">
                  <a:extLst>
                    <a:ext uri="{9D8B030D-6E8A-4147-A177-3AD203B41FA5}">
                      <a16:colId xmlns:a16="http://schemas.microsoft.com/office/drawing/2014/main" val="1304205723"/>
                    </a:ext>
                  </a:extLst>
                </a:gridCol>
                <a:gridCol w="4219461">
                  <a:extLst>
                    <a:ext uri="{9D8B030D-6E8A-4147-A177-3AD203B41FA5}">
                      <a16:colId xmlns:a16="http://schemas.microsoft.com/office/drawing/2014/main" val="1051576561"/>
                    </a:ext>
                  </a:extLst>
                </a:gridCol>
              </a:tblGrid>
              <a:tr h="947665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2000" dirty="0"/>
                    </a:p>
                    <a:p>
                      <a:r>
                        <a:rPr lang="nb-NO" sz="2400" dirty="0"/>
                        <a:t>   </a:t>
                      </a:r>
                      <a:r>
                        <a:rPr lang="nb-NO" sz="2400" b="1" dirty="0"/>
                        <a:t>Beskrivelse</a:t>
                      </a:r>
                      <a:endParaRPr lang="nb-NO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2000" dirty="0"/>
                    </a:p>
                    <a:p>
                      <a:r>
                        <a:rPr lang="nb-NO" sz="2400" b="1" dirty="0"/>
                        <a:t>Eksempler Norge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8055579"/>
                  </a:ext>
                </a:extLst>
              </a:tr>
              <a:tr h="1390933">
                <a:tc>
                  <a:txBody>
                    <a:bodyPr/>
                    <a:lstStyle/>
                    <a:p>
                      <a:endParaRPr lang="nb-NO" dirty="0"/>
                    </a:p>
                    <a:p>
                      <a:r>
                        <a:rPr lang="nb-NO" sz="2800" b="1" dirty="0"/>
                        <a:t>   </a:t>
                      </a:r>
                      <a:r>
                        <a:rPr lang="nb-NO" sz="2800" b="1" dirty="0" err="1"/>
                        <a:t>Hyperscale</a:t>
                      </a:r>
                      <a:endParaRPr lang="nb-NO" sz="2800" b="1" dirty="0"/>
                    </a:p>
                    <a:p>
                      <a:r>
                        <a:rPr lang="nb-NO" sz="2400" b="0" dirty="0"/>
                        <a:t>   20 – 200 MW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400" dirty="0"/>
                        <a:t>Eies og driftes av f.eks</a:t>
                      </a:r>
                      <a:r>
                        <a:rPr lang="nb-NO" sz="2000" dirty="0"/>
                        <a:t>.</a:t>
                      </a:r>
                    </a:p>
                    <a:p>
                      <a:r>
                        <a:rPr lang="nb-NO" sz="2400" dirty="0"/>
                        <a:t>Apple, Facebook, Google, Microsoft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5307427"/>
                  </a:ext>
                </a:extLst>
              </a:tr>
              <a:tr h="1390933">
                <a:tc>
                  <a:txBody>
                    <a:bodyPr/>
                    <a:lstStyle/>
                    <a:p>
                      <a:endParaRPr lang="nb-NO" sz="1800" b="1" dirty="0"/>
                    </a:p>
                    <a:p>
                      <a:r>
                        <a:rPr lang="nb-NO" sz="2800" b="1" dirty="0"/>
                        <a:t>   </a:t>
                      </a:r>
                      <a:r>
                        <a:rPr lang="nb-NO" sz="2800" b="1" dirty="0" err="1"/>
                        <a:t>Colocation</a:t>
                      </a:r>
                      <a:endParaRPr lang="nb-NO" sz="2000" b="0" dirty="0"/>
                    </a:p>
                    <a:p>
                      <a:r>
                        <a:rPr lang="nb-NO" sz="2000" b="0" dirty="0"/>
                        <a:t>     </a:t>
                      </a:r>
                      <a:r>
                        <a:rPr lang="nb-NO" sz="2400" b="0" dirty="0"/>
                        <a:t>&lt; 20 MW</a:t>
                      </a:r>
                      <a:endParaRPr lang="nb-NO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400" dirty="0"/>
                        <a:t>Eies og driftes av datasenteroperatører. Selger tjenester videre.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2137252"/>
                  </a:ext>
                </a:extLst>
              </a:tr>
              <a:tr h="1390933">
                <a:tc>
                  <a:txBody>
                    <a:bodyPr/>
                    <a:lstStyle/>
                    <a:p>
                      <a:endParaRPr lang="nb-NO" dirty="0"/>
                    </a:p>
                    <a:p>
                      <a:r>
                        <a:rPr lang="nb-NO" sz="2800" b="1" dirty="0"/>
                        <a:t>    Edge</a:t>
                      </a:r>
                      <a:endParaRPr lang="nb-NO" sz="2400" b="0" dirty="0"/>
                    </a:p>
                    <a:p>
                      <a:r>
                        <a:rPr lang="nb-NO" sz="2400" b="0" dirty="0"/>
                        <a:t>    &lt; 200 kW</a:t>
                      </a:r>
                      <a:endParaRPr lang="nb-NO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400" dirty="0"/>
                        <a:t>Eies og driftes av f.eks. teleselskaper og IT-operatører.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0697163"/>
                  </a:ext>
                </a:extLst>
              </a:tr>
            </a:tbl>
          </a:graphicData>
        </a:graphic>
      </p:graphicFrame>
      <p:sp>
        <p:nvSpPr>
          <p:cNvPr id="7" name="TekstSylinder 6">
            <a:extLst>
              <a:ext uri="{FF2B5EF4-FFF2-40B4-BE49-F238E27FC236}">
                <a16:creationId xmlns:a16="http://schemas.microsoft.com/office/drawing/2014/main" id="{CB74614D-9FBA-2900-A3B8-8DDE8C5CD5DA}"/>
              </a:ext>
            </a:extLst>
          </p:cNvPr>
          <p:cNvSpPr txBox="1"/>
          <p:nvPr/>
        </p:nvSpPr>
        <p:spPr>
          <a:xfrm>
            <a:off x="1001486" y="1175657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>
                <a:solidFill>
                  <a:schemeClr val="bg1"/>
                </a:solidFill>
              </a:rPr>
              <a:t>Type</a:t>
            </a:r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212CED3C-B4FE-BD45-3247-37CA74D050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9235" y="1996069"/>
            <a:ext cx="1014416" cy="1000518"/>
          </a:xfrm>
          <a:prstGeom prst="rect">
            <a:avLst/>
          </a:prstGeom>
        </p:spPr>
      </p:pic>
      <p:pic>
        <p:nvPicPr>
          <p:cNvPr id="12" name="Bilde 11">
            <a:extLst>
              <a:ext uri="{FF2B5EF4-FFF2-40B4-BE49-F238E27FC236}">
                <a16:creationId xmlns:a16="http://schemas.microsoft.com/office/drawing/2014/main" id="{61CCC566-A2DC-CEE2-7A9A-5F9B95B366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0829" y="3245587"/>
            <a:ext cx="2161835" cy="1103916"/>
          </a:xfrm>
          <a:prstGeom prst="rect">
            <a:avLst/>
          </a:prstGeom>
        </p:spPr>
      </p:pic>
      <p:pic>
        <p:nvPicPr>
          <p:cNvPr id="14" name="Bilde 13">
            <a:extLst>
              <a:ext uri="{FF2B5EF4-FFF2-40B4-BE49-F238E27FC236}">
                <a16:creationId xmlns:a16="http://schemas.microsoft.com/office/drawing/2014/main" id="{038488AE-47DC-F736-C6E7-4EFC7A8B17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95262" y="3259357"/>
            <a:ext cx="1258805" cy="816884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832EF8E4-A0C0-B67F-C00E-4E7401F4D4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10949" y="4004300"/>
            <a:ext cx="1782605" cy="594202"/>
          </a:xfrm>
          <a:prstGeom prst="rect">
            <a:avLst/>
          </a:prstGeom>
        </p:spPr>
      </p:pic>
      <p:pic>
        <p:nvPicPr>
          <p:cNvPr id="18" name="Bilde 17">
            <a:extLst>
              <a:ext uri="{FF2B5EF4-FFF2-40B4-BE49-F238E27FC236}">
                <a16:creationId xmlns:a16="http://schemas.microsoft.com/office/drawing/2014/main" id="{177AA92E-47C9-8336-426B-28BE61C8312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02153" y="2245069"/>
            <a:ext cx="2391401" cy="578426"/>
          </a:xfrm>
          <a:prstGeom prst="rect">
            <a:avLst/>
          </a:prstGeom>
        </p:spPr>
      </p:pic>
      <p:pic>
        <p:nvPicPr>
          <p:cNvPr id="20" name="Bilde 19">
            <a:extLst>
              <a:ext uri="{FF2B5EF4-FFF2-40B4-BE49-F238E27FC236}">
                <a16:creationId xmlns:a16="http://schemas.microsoft.com/office/drawing/2014/main" id="{4EE9B016-25A1-4B5B-6F62-3583786B112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78384" y="4761721"/>
            <a:ext cx="1221384" cy="933999"/>
          </a:xfrm>
          <a:prstGeom prst="rect">
            <a:avLst/>
          </a:prstGeom>
        </p:spPr>
      </p:pic>
      <p:pic>
        <p:nvPicPr>
          <p:cNvPr id="22" name="Bilde 21">
            <a:extLst>
              <a:ext uri="{FF2B5EF4-FFF2-40B4-BE49-F238E27FC236}">
                <a16:creationId xmlns:a16="http://schemas.microsoft.com/office/drawing/2014/main" id="{DD1F235A-2DF3-19F8-AAB8-CC7FB13A199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16495" y="4699999"/>
            <a:ext cx="1630898" cy="585746"/>
          </a:xfrm>
          <a:prstGeom prst="rect">
            <a:avLst/>
          </a:prstGeom>
        </p:spPr>
      </p:pic>
      <p:pic>
        <p:nvPicPr>
          <p:cNvPr id="24" name="Bilde 23">
            <a:extLst>
              <a:ext uri="{FF2B5EF4-FFF2-40B4-BE49-F238E27FC236}">
                <a16:creationId xmlns:a16="http://schemas.microsoft.com/office/drawing/2014/main" id="{20E8A5C6-E54D-BDD9-1541-6CAF3D58835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39234" y="5330605"/>
            <a:ext cx="1862113" cy="448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2572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C431C-EBEC-74B5-6189-94F5E1F03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4739B57A-8232-14DD-A4D7-715C16FD20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69F28-EAEE-46E9-879B-415EFE472FE5}" type="slidenum">
              <a:rPr lang="nb-NO" smtClean="0"/>
              <a:pPr/>
              <a:t>5</a:t>
            </a:fld>
            <a:endParaRPr lang="nb-NO" dirty="0"/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D9DBDC67-B108-9C6E-251F-5CAC3DC15281}"/>
              </a:ext>
            </a:extLst>
          </p:cNvPr>
          <p:cNvSpPr txBox="1"/>
          <p:nvPr/>
        </p:nvSpPr>
        <p:spPr>
          <a:xfrm>
            <a:off x="304800" y="2072640"/>
            <a:ext cx="5522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F12412D-713D-098A-46ED-377B0F324C10}"/>
              </a:ext>
            </a:extLst>
          </p:cNvPr>
          <p:cNvSpPr txBox="1"/>
          <p:nvPr/>
        </p:nvSpPr>
        <p:spPr>
          <a:xfrm>
            <a:off x="371037" y="1706880"/>
            <a:ext cx="5791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sz="2800" b="1" dirty="0"/>
          </a:p>
          <a:p>
            <a:endParaRPr lang="nb-NO" sz="2800" b="1" dirty="0"/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EE0E86D7-48E7-FE33-FECB-4BE0CFEF4496}"/>
              </a:ext>
            </a:extLst>
          </p:cNvPr>
          <p:cNvSpPr txBox="1"/>
          <p:nvPr/>
        </p:nvSpPr>
        <p:spPr>
          <a:xfrm>
            <a:off x="6265535" y="1097280"/>
            <a:ext cx="5755777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i="1" dirty="0">
                <a:solidFill>
                  <a:schemeClr val="accent4">
                    <a:lumMod val="25000"/>
                  </a:schemeClr>
                </a:solidFill>
              </a:rPr>
              <a:t>Kunming- Montreal Global Biodiversity Framework</a:t>
            </a:r>
          </a:p>
          <a:p>
            <a:r>
              <a:rPr lang="en-GB" sz="2800" b="1" i="1" dirty="0">
                <a:solidFill>
                  <a:schemeClr val="accent4">
                    <a:lumMod val="25000"/>
                  </a:schemeClr>
                </a:solidFill>
              </a:rPr>
              <a:t>- </a:t>
            </a:r>
            <a:r>
              <a:rPr lang="en-GB" sz="2400" dirty="0">
                <a:solidFill>
                  <a:schemeClr val="accent4">
                    <a:lumMod val="25000"/>
                  </a:schemeClr>
                </a:solidFill>
              </a:rPr>
              <a:t>30% of degraded ecosystems should be restored by 2030</a:t>
            </a:r>
          </a:p>
          <a:p>
            <a:r>
              <a:rPr lang="en-GB" sz="2400" dirty="0">
                <a:solidFill>
                  <a:schemeClr val="accent4">
                    <a:lumMod val="25000"/>
                  </a:schemeClr>
                </a:solidFill>
              </a:rPr>
              <a:t>- 30% of nature areas should be conserved by 2030</a:t>
            </a:r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9A0C6299-642A-CC2D-2D77-8EB44ADE4A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9160" y="4109292"/>
            <a:ext cx="2092359" cy="2049231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1C35D530-D5E9-372D-5EE0-AD3A4D95EACB}"/>
              </a:ext>
            </a:extLst>
          </p:cNvPr>
          <p:cNvSpPr txBox="1"/>
          <p:nvPr/>
        </p:nvSpPr>
        <p:spPr>
          <a:xfrm>
            <a:off x="794657" y="468086"/>
            <a:ext cx="65858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b="1" dirty="0"/>
              <a:t>Datasentre påvirker naturen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DC0B337F-B0C3-AD68-B524-6124353641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740" y="3125703"/>
            <a:ext cx="2634620" cy="3512826"/>
          </a:xfrm>
          <a:prstGeom prst="rect">
            <a:avLst/>
          </a:prstGeom>
        </p:spPr>
      </p:pic>
      <p:pic>
        <p:nvPicPr>
          <p:cNvPr id="19" name="Picture 2" descr="Havørna – en norsk suksesshistorie! - BirdLife Norge">
            <a:extLst>
              <a:ext uri="{FF2B5EF4-FFF2-40B4-BE49-F238E27FC236}">
                <a16:creationId xmlns:a16="http://schemas.microsoft.com/office/drawing/2014/main" id="{1D552F07-ED5A-6C56-C411-BC236EB5F8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740" y="1199744"/>
            <a:ext cx="1593123" cy="1593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>
            <a:extLst>
              <a:ext uri="{FF2B5EF4-FFF2-40B4-BE49-F238E27FC236}">
                <a16:creationId xmlns:a16="http://schemas.microsoft.com/office/drawing/2014/main" id="{EF5A69F2-8852-CC7D-2497-13C8DE09E1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51969" y="3803512"/>
            <a:ext cx="3513804" cy="2345463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22" name="TekstSylinder 21">
            <a:extLst>
              <a:ext uri="{FF2B5EF4-FFF2-40B4-BE49-F238E27FC236}">
                <a16:creationId xmlns:a16="http://schemas.microsoft.com/office/drawing/2014/main" id="{5DCAA36A-3A00-246C-D3B1-A22629F3C4C4}"/>
              </a:ext>
            </a:extLst>
          </p:cNvPr>
          <p:cNvSpPr txBox="1"/>
          <p:nvPr/>
        </p:nvSpPr>
        <p:spPr>
          <a:xfrm>
            <a:off x="2808514" y="1072302"/>
            <a:ext cx="3353723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>
                <a:solidFill>
                  <a:srgbClr val="C00000"/>
                </a:solidFill>
              </a:rPr>
              <a:t>Direkte naturinngrep</a:t>
            </a:r>
          </a:p>
          <a:p>
            <a:endParaRPr lang="nb-NO" sz="2400" b="1" dirty="0"/>
          </a:p>
          <a:p>
            <a:endParaRPr lang="nb-NO" sz="1400" b="1" dirty="0"/>
          </a:p>
          <a:p>
            <a:r>
              <a:rPr lang="nb-NO" sz="2400" b="1" dirty="0">
                <a:solidFill>
                  <a:srgbClr val="C00000"/>
                </a:solidFill>
              </a:rPr>
              <a:t>Indirekte – press kraftutbygging</a:t>
            </a:r>
          </a:p>
        </p:txBody>
      </p:sp>
      <p:sp>
        <p:nvSpPr>
          <p:cNvPr id="23" name="Pil: høyre 22">
            <a:extLst>
              <a:ext uri="{FF2B5EF4-FFF2-40B4-BE49-F238E27FC236}">
                <a16:creationId xmlns:a16="http://schemas.microsoft.com/office/drawing/2014/main" id="{0A817724-0558-B934-FBEA-B7F53B74FD93}"/>
              </a:ext>
            </a:extLst>
          </p:cNvPr>
          <p:cNvSpPr/>
          <p:nvPr/>
        </p:nvSpPr>
        <p:spPr>
          <a:xfrm>
            <a:off x="3864429" y="1559997"/>
            <a:ext cx="2046514" cy="41269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4" name="Pil: ned 23">
            <a:extLst>
              <a:ext uri="{FF2B5EF4-FFF2-40B4-BE49-F238E27FC236}">
                <a16:creationId xmlns:a16="http://schemas.microsoft.com/office/drawing/2014/main" id="{D89F7E7B-5118-8236-2021-CE5FCB5E764D}"/>
              </a:ext>
            </a:extLst>
          </p:cNvPr>
          <p:cNvSpPr/>
          <p:nvPr/>
        </p:nvSpPr>
        <p:spPr>
          <a:xfrm>
            <a:off x="5530803" y="2147535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3EF48906-0C89-8952-EACC-25ADE85E5A6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59459" y="3121921"/>
            <a:ext cx="2361353" cy="3512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2708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EB2727-8A05-BEE2-4583-0C34886B74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43B5D530-01F5-BC57-E461-6BD6C474DC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38224" y="6356350"/>
            <a:ext cx="745768" cy="238111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fld id="{A0269F28-EAEE-46E9-879B-415EFE472FE5}" type="slidenum">
              <a:rPr lang="nb-NO" smtClean="0"/>
              <a:pPr>
                <a:spcAft>
                  <a:spcPts val="600"/>
                </a:spcAft>
              </a:pPr>
              <a:t>6</a:t>
            </a:fld>
            <a:endParaRPr lang="nb-NO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309A454B-19C3-7567-230E-9F813B968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411" y="212269"/>
            <a:ext cx="7903813" cy="933486"/>
          </a:xfrm>
        </p:spPr>
        <p:txBody>
          <a:bodyPr anchor="ctr"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Overskuddsvarmen bør utnyttes</a:t>
            </a:r>
          </a:p>
        </p:txBody>
      </p:sp>
      <p:sp>
        <p:nvSpPr>
          <p:cNvPr id="9" name="Plassholder for tekst 7">
            <a:extLst>
              <a:ext uri="{FF2B5EF4-FFF2-40B4-BE49-F238E27FC236}">
                <a16:creationId xmlns:a16="http://schemas.microsoft.com/office/drawing/2014/main" id="{F950D281-BF8B-2423-B57E-42730D39DFB6}"/>
              </a:ext>
            </a:extLst>
          </p:cNvPr>
          <p:cNvSpPr txBox="1">
            <a:spLocks/>
          </p:cNvSpPr>
          <p:nvPr/>
        </p:nvSpPr>
        <p:spPr>
          <a:xfrm>
            <a:off x="255639" y="1533832"/>
            <a:ext cx="5768148" cy="3846487"/>
          </a:xfrm>
          <a:prstGeom prst="rect">
            <a:avLst/>
          </a:prstGeom>
        </p:spPr>
        <p:txBody>
          <a:bodyPr>
            <a:noAutofit/>
          </a:bodyPr>
          <a:lstStyle>
            <a:lvl1pPr marL="228611" indent="-228611" algn="l" defTabSz="914446" rtl="0" eaLnBrk="1" latinLnBrk="0" hangingPunct="1">
              <a:lnSpc>
                <a:spcPct val="12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120000"/>
              </a:lnSpc>
              <a:spcBef>
                <a:spcPts val="150"/>
              </a:spcBef>
              <a:buSzPct val="100000"/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12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12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12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8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/>
            <a:endParaRPr lang="nb-NO" altLang="nb-NO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93C78965-9219-AE71-0125-6C7DF3CE148F}"/>
              </a:ext>
            </a:extLst>
          </p:cNvPr>
          <p:cNvSpPr txBox="1"/>
          <p:nvPr/>
        </p:nvSpPr>
        <p:spPr>
          <a:xfrm>
            <a:off x="598714" y="1145755"/>
            <a:ext cx="770800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b="1" dirty="0"/>
              <a:t>Dekke reelle behov som fjernvarme</a:t>
            </a:r>
          </a:p>
          <a:p>
            <a:endParaRPr lang="nb-NO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b="1" dirty="0"/>
              <a:t>Herøya: 1 TWh overskuddsvarme. Bare 5 % utnyttes til fjernvarme.</a:t>
            </a:r>
          </a:p>
          <a:p>
            <a:endParaRPr lang="nb-NO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b="1" dirty="0"/>
              <a:t>Lav temperatur – varmepumpe trengs!</a:t>
            </a:r>
            <a:endParaRPr lang="nb-NO" sz="1000" b="1" dirty="0"/>
          </a:p>
          <a:p>
            <a:endParaRPr lang="nb-NO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b="1" dirty="0"/>
              <a:t>Energiloven: Datasenteroperatører </a:t>
            </a:r>
            <a:r>
              <a:rPr lang="nb-NO" sz="2400" b="1" i="1" dirty="0"/>
              <a:t>vurderer</a:t>
            </a:r>
            <a:r>
              <a:rPr lang="nb-NO" sz="2400" b="1" dirty="0"/>
              <a:t> om overskuddsvarmen kan utnyttes</a:t>
            </a:r>
          </a:p>
          <a:p>
            <a:endParaRPr lang="nb-NO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b="1" dirty="0"/>
              <a:t>Kan krav om utnyttelse av overskuddsvarme avgjøre lokalisering?</a:t>
            </a:r>
            <a:endParaRPr lang="nb-NO" sz="2400" dirty="0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AEDB4035-42E3-5CEA-DC31-03CB79C143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3097" y="1145754"/>
            <a:ext cx="3331463" cy="2283246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1EDCC8E2-9C8B-B73F-EAB7-015C713315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9288" y="3941285"/>
            <a:ext cx="3479814" cy="2283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8655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13440D-74FB-3592-4C6C-36E4107370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C4D2C599-1CED-CE82-A85B-156F2B989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69F28-EAEE-46E9-879B-415EFE472FE5}" type="slidenum">
              <a:rPr lang="nb-NO" smtClean="0"/>
              <a:pPr/>
              <a:t>7</a:t>
            </a:fld>
            <a:endParaRPr lang="nb-NO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C25A2CD6-F970-6DBC-9ADB-AECE31DB00AB}"/>
              </a:ext>
            </a:extLst>
          </p:cNvPr>
          <p:cNvSpPr txBox="1"/>
          <p:nvPr/>
        </p:nvSpPr>
        <p:spPr>
          <a:xfrm>
            <a:off x="425082" y="916402"/>
            <a:ext cx="65853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400" b="1" dirty="0"/>
          </a:p>
          <a:p>
            <a:endParaRPr lang="nb-NO" sz="2400" b="1" dirty="0"/>
          </a:p>
          <a:p>
            <a:endParaRPr lang="nb-NO" sz="2400" b="1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90224612-3B20-C1E0-A49E-164EAB6FB95B}"/>
              </a:ext>
            </a:extLst>
          </p:cNvPr>
          <p:cNvSpPr txBox="1"/>
          <p:nvPr/>
        </p:nvSpPr>
        <p:spPr>
          <a:xfrm>
            <a:off x="511497" y="326571"/>
            <a:ext cx="76201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b="1" dirty="0"/>
              <a:t>Først til mølla for tildeling av kraft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26B73942-85C5-DA80-9786-D87983CDFD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4538" y="888572"/>
            <a:ext cx="6319540" cy="2692746"/>
          </a:xfrm>
          <a:prstGeom prst="rect">
            <a:avLst/>
          </a:prstGeom>
        </p:spPr>
      </p:pic>
      <p:pic>
        <p:nvPicPr>
          <p:cNvPr id="12" name="Bilde 11">
            <a:extLst>
              <a:ext uri="{FF2B5EF4-FFF2-40B4-BE49-F238E27FC236}">
                <a16:creationId xmlns:a16="http://schemas.microsoft.com/office/drawing/2014/main" id="{DAF3F3ED-4172-A39E-F78F-8957C94404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4539" y="3811096"/>
            <a:ext cx="6319540" cy="2920151"/>
          </a:xfrm>
          <a:prstGeom prst="rect">
            <a:avLst/>
          </a:prstGeom>
        </p:spPr>
      </p:pic>
      <p:sp>
        <p:nvSpPr>
          <p:cNvPr id="13" name="TekstSylinder 12">
            <a:extLst>
              <a:ext uri="{FF2B5EF4-FFF2-40B4-BE49-F238E27FC236}">
                <a16:creationId xmlns:a16="http://schemas.microsoft.com/office/drawing/2014/main" id="{DAC326F5-E8B3-7CE3-4A72-E6F61221E719}"/>
              </a:ext>
            </a:extLst>
          </p:cNvPr>
          <p:cNvSpPr txBox="1"/>
          <p:nvPr/>
        </p:nvSpPr>
        <p:spPr>
          <a:xfrm>
            <a:off x="511497" y="1228141"/>
            <a:ext cx="4942115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/>
              <a:t>Datasentre:                                    - </a:t>
            </a:r>
            <a:r>
              <a:rPr lang="nb-NO" sz="2400" dirty="0"/>
              <a:t>Klare og stor betalingsevne</a:t>
            </a:r>
          </a:p>
          <a:p>
            <a:endParaRPr lang="nb-NO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/>
              <a:t>Modenhet utilstrekkelig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/>
              <a:t>Sikkerhetsinteresser ikke nok</a:t>
            </a:r>
          </a:p>
          <a:p>
            <a:endParaRPr lang="nb-NO" sz="24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b-NO" sz="2400" dirty="0"/>
              <a:t>En kaotisk situasjon</a:t>
            </a:r>
          </a:p>
          <a:p>
            <a:endParaRPr lang="nb-NO" sz="2400" dirty="0"/>
          </a:p>
          <a:p>
            <a:r>
              <a:rPr lang="nb-NO" sz="2400" b="1" dirty="0"/>
              <a:t>Eksisterende industri taper</a:t>
            </a:r>
          </a:p>
          <a:p>
            <a:r>
              <a:rPr lang="nb-NO" sz="2400" dirty="0"/>
              <a:t>Eksempel: </a:t>
            </a:r>
          </a:p>
          <a:p>
            <a:r>
              <a:rPr lang="nb-NO" sz="2400" dirty="0" err="1"/>
              <a:t>TikTok</a:t>
            </a:r>
            <a:r>
              <a:rPr lang="nb-NO" sz="2400" dirty="0"/>
              <a:t> vs. Raufoss ammunisjon</a:t>
            </a:r>
          </a:p>
          <a:p>
            <a:endParaRPr lang="nb-NO" sz="2400" dirty="0"/>
          </a:p>
          <a:p>
            <a:r>
              <a:rPr lang="nb-NO" sz="2400" b="1" dirty="0"/>
              <a:t>Kryptoutvinning?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41911047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7C5178-B5BB-C203-1881-D0D6EDEB8F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48CB8F51-5DE2-099C-C09C-05439D8D7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69F28-EAEE-46E9-879B-415EFE472FE5}" type="slidenum">
              <a:rPr lang="nb-NO" smtClean="0"/>
              <a:pPr/>
              <a:t>8</a:t>
            </a:fld>
            <a:endParaRPr lang="nb-NO" dirty="0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5B87581E-D248-1126-B4B4-B2AA81E45C52}"/>
              </a:ext>
            </a:extLst>
          </p:cNvPr>
          <p:cNvSpPr txBox="1"/>
          <p:nvPr/>
        </p:nvSpPr>
        <p:spPr>
          <a:xfrm>
            <a:off x="329184" y="1383054"/>
            <a:ext cx="81564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sz="2000" b="1" dirty="0"/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ED857A21-0A15-5ECC-A5F1-311301814293}"/>
              </a:ext>
            </a:extLst>
          </p:cNvPr>
          <p:cNvSpPr txBox="1"/>
          <p:nvPr/>
        </p:nvSpPr>
        <p:spPr>
          <a:xfrm>
            <a:off x="329184" y="337457"/>
            <a:ext cx="63981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b="1" dirty="0"/>
              <a:t>Panikkloven og konsesjonslovene</a:t>
            </a:r>
          </a:p>
          <a:p>
            <a:endParaRPr lang="nb-NO" sz="2800" dirty="0"/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A82B6519-A51E-76AA-3A87-FABE900D396C}"/>
              </a:ext>
            </a:extLst>
          </p:cNvPr>
          <p:cNvSpPr txBox="1"/>
          <p:nvPr/>
        </p:nvSpPr>
        <p:spPr>
          <a:xfrm>
            <a:off x="329184" y="1014761"/>
            <a:ext cx="7105759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Situasjonen før 1906: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/>
              <a:t>Fossespekulanter kjøpte opp fallrettigheter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/>
              <a:t>3 av 4 utbygde fosser eid av utlendinger</a:t>
            </a:r>
          </a:p>
          <a:p>
            <a:endParaRPr lang="nb-NO" sz="1200" dirty="0"/>
          </a:p>
          <a:p>
            <a:r>
              <a:rPr lang="nb-NO" sz="2400" b="1" dirty="0"/>
              <a:t>Panikkloven (1906)</a:t>
            </a:r>
          </a:p>
          <a:p>
            <a:endParaRPr lang="nb-NO" sz="1200" b="1" dirty="0"/>
          </a:p>
          <a:p>
            <a:r>
              <a:rPr lang="nb-NO" sz="2400" b="1" dirty="0"/>
              <a:t>Lov om hjemfallsrett (1907)</a:t>
            </a:r>
          </a:p>
          <a:p>
            <a:endParaRPr lang="nb-NO" sz="1200" b="1" dirty="0"/>
          </a:p>
          <a:p>
            <a:r>
              <a:rPr lang="nb-NO" sz="2400" b="1" dirty="0"/>
              <a:t>Konsesjonslovene (1909)</a:t>
            </a:r>
          </a:p>
          <a:p>
            <a:endParaRPr lang="nb-NO" sz="1200" b="1" dirty="0"/>
          </a:p>
          <a:p>
            <a:r>
              <a:rPr lang="nb-NO" sz="2400" b="1" dirty="0"/>
              <a:t>Vassdragsreguleringsloven (1917)</a:t>
            </a:r>
          </a:p>
          <a:p>
            <a:endParaRPr lang="nb-NO" sz="2400" b="1" dirty="0"/>
          </a:p>
          <a:p>
            <a:r>
              <a:rPr lang="nb-NO" sz="2400" dirty="0"/>
              <a:t>I dag:</a:t>
            </a:r>
          </a:p>
          <a:p>
            <a:r>
              <a:rPr lang="nb-NO" sz="2400" dirty="0"/>
              <a:t>Vannkraft: 90% offentlig eid. 7% utenlandsk.</a:t>
            </a:r>
          </a:p>
          <a:p>
            <a:r>
              <a:rPr lang="nb-NO" sz="2400" dirty="0"/>
              <a:t>Vindkraft: 45% offentlig eid. 49% utenlandsk.</a:t>
            </a:r>
            <a:endParaRPr lang="nb-NO" sz="2400" b="1" dirty="0"/>
          </a:p>
          <a:p>
            <a:endParaRPr lang="nb-NO" sz="2400" b="1" dirty="0"/>
          </a:p>
          <a:p>
            <a:endParaRPr lang="nb-NO" sz="2400" b="1" dirty="0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CB7DC30B-04A4-00FD-2139-0A3984A97B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4943" y="915928"/>
            <a:ext cx="4382189" cy="5842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9227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A80778-5C9E-473B-DE98-29B5119708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E9B97ED7-5489-B3C8-C3F7-477F31FD50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38224" y="6356350"/>
            <a:ext cx="745768" cy="238111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fld id="{A0269F28-EAEE-46E9-879B-415EFE472FE5}" type="slidenum">
              <a:rPr lang="nb-NO" smtClean="0"/>
              <a:pPr>
                <a:spcAft>
                  <a:spcPts val="600"/>
                </a:spcAft>
              </a:pPr>
              <a:t>9</a:t>
            </a:fld>
            <a:endParaRPr lang="nb-NO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5B700521-E46A-5A31-A178-D606B7C80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411" y="212269"/>
            <a:ext cx="7903813" cy="933486"/>
          </a:xfrm>
        </p:spPr>
        <p:txBody>
          <a:bodyPr anchor="ctr">
            <a:normAutofit/>
          </a:bodyPr>
          <a:lstStyle/>
          <a:p>
            <a:r>
              <a:rPr lang="nb-NO" sz="3200" dirty="0">
                <a:solidFill>
                  <a:schemeClr val="accent4">
                    <a:lumMod val="25000"/>
                  </a:schemeClr>
                </a:solidFill>
              </a:rPr>
              <a:t>Forslag til opprydding i kaoset</a:t>
            </a:r>
          </a:p>
        </p:txBody>
      </p:sp>
      <p:sp>
        <p:nvSpPr>
          <p:cNvPr id="9" name="Plassholder for tekst 7">
            <a:extLst>
              <a:ext uri="{FF2B5EF4-FFF2-40B4-BE49-F238E27FC236}">
                <a16:creationId xmlns:a16="http://schemas.microsoft.com/office/drawing/2014/main" id="{3393D362-C956-2E8C-8E5D-ABB2EE31F685}"/>
              </a:ext>
            </a:extLst>
          </p:cNvPr>
          <p:cNvSpPr txBox="1">
            <a:spLocks/>
          </p:cNvSpPr>
          <p:nvPr/>
        </p:nvSpPr>
        <p:spPr>
          <a:xfrm>
            <a:off x="255639" y="1533832"/>
            <a:ext cx="5768148" cy="3846487"/>
          </a:xfrm>
          <a:prstGeom prst="rect">
            <a:avLst/>
          </a:prstGeom>
        </p:spPr>
        <p:txBody>
          <a:bodyPr>
            <a:noAutofit/>
          </a:bodyPr>
          <a:lstStyle>
            <a:lvl1pPr marL="228611" indent="-228611" algn="l" defTabSz="914446" rtl="0" eaLnBrk="1" latinLnBrk="0" hangingPunct="1">
              <a:lnSpc>
                <a:spcPct val="12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120000"/>
              </a:lnSpc>
              <a:spcBef>
                <a:spcPts val="150"/>
              </a:spcBef>
              <a:buSzPct val="100000"/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12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12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12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8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/>
            <a:endParaRPr lang="nb-NO" altLang="nb-NO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1BC09445-3F4A-42B1-F15C-D071F1DE43DE}"/>
              </a:ext>
            </a:extLst>
          </p:cNvPr>
          <p:cNvSpPr txBox="1"/>
          <p:nvPr/>
        </p:nvSpPr>
        <p:spPr>
          <a:xfrm>
            <a:off x="598714" y="1145755"/>
            <a:ext cx="6814457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b="1" dirty="0"/>
              <a:t>Begrense tilbudet av kraft til NVEs anslag på 8 TWh i 2030</a:t>
            </a:r>
            <a:endParaRPr lang="nb-NO" sz="1000" b="1" dirty="0"/>
          </a:p>
          <a:p>
            <a:endParaRPr lang="nb-NO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b="1" dirty="0"/>
              <a:t>Innføre konkurranse for datasentrene basert på samfunnsmessige kriterier</a:t>
            </a:r>
            <a:endParaRPr lang="nb-NO" sz="1000" b="1" dirty="0"/>
          </a:p>
          <a:p>
            <a:endParaRPr lang="nb-NO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b="1" dirty="0"/>
              <a:t>Etablere konsesjonsordning for de større datasentrene basert på samfunnsmessige kriterier</a:t>
            </a:r>
          </a:p>
          <a:p>
            <a:r>
              <a:rPr lang="nb-NO" sz="2400" dirty="0"/>
              <a:t>	  - Eierskap, sysselsetting, tilgang på kraft og  </a:t>
            </a:r>
          </a:p>
          <a:p>
            <a:r>
              <a:rPr lang="nb-NO" sz="2400" dirty="0"/>
              <a:t>       nett, modenhet, sikkerhetspolitikk og reell   </a:t>
            </a:r>
          </a:p>
          <a:p>
            <a:r>
              <a:rPr lang="nb-NO" sz="2400" dirty="0"/>
              <a:t>       utnyttelse av overskuddsvarme </a:t>
            </a:r>
          </a:p>
          <a:p>
            <a:r>
              <a:rPr lang="nb-NO" sz="2400" dirty="0"/>
              <a:t>       kan inngå som kriterier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18E8A105-889D-41DC-35F6-EE7C59AA87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0254" y="1000000"/>
            <a:ext cx="4026107" cy="4858000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D27FB1B1-06B5-5988-D396-1AD843983924}"/>
              </a:ext>
            </a:extLst>
          </p:cNvPr>
          <p:cNvSpPr txBox="1"/>
          <p:nvPr/>
        </p:nvSpPr>
        <p:spPr>
          <a:xfrm>
            <a:off x="7910254" y="6039402"/>
            <a:ext cx="4026107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 err="1"/>
              <a:t>Skygard</a:t>
            </a:r>
            <a:r>
              <a:rPr lang="nb-NO" sz="2000" dirty="0"/>
              <a:t> eies av Telenor, Hafslund og </a:t>
            </a:r>
            <a:r>
              <a:rPr lang="nb-NO" sz="2000" dirty="0" err="1"/>
              <a:t>HitecVision</a:t>
            </a:r>
            <a:endParaRPr lang="nb-NO" sz="2000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71948097"/>
      </p:ext>
    </p:extLst>
  </p:cSld>
  <p:clrMapOvr>
    <a:masterClrMapping/>
  </p:clrMapOvr>
</p:sld>
</file>

<file path=ppt/theme/theme1.xml><?xml version="1.0" encoding="utf-8"?>
<a:theme xmlns:a="http://schemas.openxmlformats.org/drawingml/2006/main" name="Naturvernforbundet">
  <a:themeElements>
    <a:clrScheme name="Office Theme">
      <a:dk1>
        <a:sysClr val="windowText" lastClr="000000"/>
      </a:dk1>
      <a:lt1>
        <a:sysClr val="window" lastClr="FFFFFF"/>
      </a:lt1>
      <a:dk2>
        <a:srgbClr val="17191A"/>
      </a:dk2>
      <a:lt2>
        <a:srgbClr val="F5F9FA"/>
      </a:lt2>
      <a:accent1>
        <a:srgbClr val="0C5F56"/>
      </a:accent1>
      <a:accent2>
        <a:srgbClr val="0C775D"/>
      </a:accent2>
      <a:accent3>
        <a:srgbClr val="B9D6CF"/>
      </a:accent3>
      <a:accent4>
        <a:srgbClr val="E3F1EE"/>
      </a:accent4>
      <a:accent5>
        <a:srgbClr val="E5C58B"/>
      </a:accent5>
      <a:accent6>
        <a:srgbClr val="FBE9C9"/>
      </a:accent6>
      <a:hlink>
        <a:srgbClr val="0563C1"/>
      </a:hlink>
      <a:folHlink>
        <a:srgbClr val="954F72"/>
      </a:folHlink>
    </a:clrScheme>
    <a:fontScheme name="Custom 19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aturvernforbundet_PPT.potx" id="{A7066E9D-B775-4D8B-B0F5-814AEF9DB591}" vid="{1C9C744B-CA10-44F8-9429-EE25AF90EF6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b4a33494-0e29-4754-825b-c964b7e22c86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4D16DFEF0C1264093884A92DCD9E52D" ma:contentTypeVersion="13" ma:contentTypeDescription="Create a new document." ma:contentTypeScope="" ma:versionID="a21d012b3d9b794c0004e4cca33afe6b">
  <xsd:schema xmlns:xsd="http://www.w3.org/2001/XMLSchema" xmlns:xs="http://www.w3.org/2001/XMLSchema" xmlns:p="http://schemas.microsoft.com/office/2006/metadata/properties" xmlns:ns3="b4a33494-0e29-4754-825b-c964b7e22c86" targetNamespace="http://schemas.microsoft.com/office/2006/metadata/properties" ma:root="true" ma:fieldsID="ab1a7a8cf8ae1f98773ae6f1b705e1ed" ns3:_="">
    <xsd:import namespace="b4a33494-0e29-4754-825b-c964b7e22c8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_activity" minOccurs="0"/>
                <xsd:element ref="ns3:MediaServiceOCR" minOccurs="0"/>
                <xsd:element ref="ns3:MediaServiceBillingMetadata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a33494-0e29-4754-825b-c964b7e22c8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3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17" nillable="true" ma:displayName="_activity" ma:hidden="true" ma:internalName="_activity">
      <xsd:simpleType>
        <xsd:restriction base="dms:Note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9D39C3E-995A-4C21-84A7-33CD0E768C7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952A9A4-BB73-427F-A417-7478B82A33BC}">
  <ds:schemaRefs>
    <ds:schemaRef ds:uri="http://www.w3.org/XML/1998/namespace"/>
    <ds:schemaRef ds:uri="http://purl.org/dc/dcmitype/"/>
    <ds:schemaRef ds:uri="b4a33494-0e29-4754-825b-c964b7e22c86"/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openxmlformats.org/package/2006/metadata/core-properties"/>
  </ds:schemaRefs>
</ds:datastoreItem>
</file>

<file path=customXml/itemProps3.xml><?xml version="1.0" encoding="utf-8"?>
<ds:datastoreItem xmlns:ds="http://schemas.openxmlformats.org/officeDocument/2006/customXml" ds:itemID="{AE1840F3-1650-4BB8-8D3F-F2C68C3C6FD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4a33494-0e29-4754-825b-c964b7e22c8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15099</TotalTime>
  <Words>443</Words>
  <Application>Microsoft Office PowerPoint</Application>
  <PresentationFormat>Widescreen</PresentationFormat>
  <Paragraphs>112</Paragraphs>
  <Slides>9</Slides>
  <Notes>9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4" baseType="lpstr">
      <vt:lpstr>Agency FB</vt:lpstr>
      <vt:lpstr>Arial</vt:lpstr>
      <vt:lpstr>Calibri</vt:lpstr>
      <vt:lpstr>Wingdings</vt:lpstr>
      <vt:lpstr>Naturvernforbundet</vt:lpstr>
      <vt:lpstr>Klimakafe Skien 15. oktober   Datasentre, kraftforbruk og naturkonsekvenser   Terje Kronen Energiutvalget i Naturvernforbundet </vt:lpstr>
      <vt:lpstr>Stor interesse for datasentre i Norge</vt:lpstr>
      <vt:lpstr>Kraftforbruk datasentre i Norge (NVE)</vt:lpstr>
      <vt:lpstr>PowerPoint-presentasjon</vt:lpstr>
      <vt:lpstr>PowerPoint-presentasjon</vt:lpstr>
      <vt:lpstr>Overskuddsvarmen bør utnyttes</vt:lpstr>
      <vt:lpstr>PowerPoint-presentasjon</vt:lpstr>
      <vt:lpstr>PowerPoint-presentasjon</vt:lpstr>
      <vt:lpstr>Forslag til opprydding i kaoset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Kristin Almvik</dc:creator>
  <cp:lastModifiedBy>Terje Kronen</cp:lastModifiedBy>
  <cp:revision>266</cp:revision>
  <cp:lastPrinted>2022-11-03T19:03:13Z</cp:lastPrinted>
  <dcterms:created xsi:type="dcterms:W3CDTF">2022-05-27T09:34:14Z</dcterms:created>
  <dcterms:modified xsi:type="dcterms:W3CDTF">2026-10-15T07:35:54Z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0x010100A4D16DFEF0C1264093884A92DCD9E52D</vt:lpwstr>
  </property>
  <property fmtid="{D5CDD505-2E9C-101B-9397-08002B2CF9AE}" pid="3" name="MediaServiceImageTags">
    <vt:lpwstr/>
  </property>
</Properties>
</file>