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5" r:id="rId6"/>
    <p:sldId id="288" r:id="rId7"/>
    <p:sldId id="267" r:id="rId8"/>
    <p:sldId id="266" r:id="rId9"/>
    <p:sldId id="268" r:id="rId10"/>
    <p:sldId id="273" r:id="rId11"/>
    <p:sldId id="274" r:id="rId12"/>
    <p:sldId id="276" r:id="rId13"/>
    <p:sldId id="277" r:id="rId14"/>
    <p:sldId id="286" r:id="rId15"/>
    <p:sldId id="269" r:id="rId16"/>
    <p:sldId id="271" r:id="rId17"/>
    <p:sldId id="261" r:id="rId18"/>
    <p:sldId id="262" r:id="rId19"/>
    <p:sldId id="281" r:id="rId20"/>
    <p:sldId id="279" r:id="rId21"/>
    <p:sldId id="280" r:id="rId22"/>
    <p:sldId id="282" r:id="rId23"/>
    <p:sldId id="283" r:id="rId24"/>
    <p:sldId id="284" r:id="rId25"/>
    <p:sldId id="285" r:id="rId26"/>
    <p:sldId id="264" r:id="rId2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916F"/>
    <a:srgbClr val="FFE5B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70"/>
    <p:restoredTop sz="94709"/>
  </p:normalViewPr>
  <p:slideViewPr>
    <p:cSldViewPr snapToGrid="0">
      <p:cViewPr varScale="1">
        <p:scale>
          <a:sx n="110" d="100"/>
          <a:sy n="110" d="100"/>
        </p:scale>
        <p:origin x="3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 Dahl" userId="9b79c98a-5222-4829-a052-026cde9d0f38" providerId="ADAL" clId="{C1AF94AA-9923-924E-8818-AD0FB033E924}"/>
    <pc:docChg chg="delSld">
      <pc:chgData name="Kristin Dahl" userId="9b79c98a-5222-4829-a052-026cde9d0f38" providerId="ADAL" clId="{C1AF94AA-9923-924E-8818-AD0FB033E924}" dt="2025-04-09T20:43:13.554" v="1" actId="2696"/>
      <pc:docMkLst>
        <pc:docMk/>
      </pc:docMkLst>
      <pc:sldChg chg="del">
        <pc:chgData name="Kristin Dahl" userId="9b79c98a-5222-4829-a052-026cde9d0f38" providerId="ADAL" clId="{C1AF94AA-9923-924E-8818-AD0FB033E924}" dt="2025-04-09T20:43:08.061" v="0" actId="2696"/>
        <pc:sldMkLst>
          <pc:docMk/>
          <pc:sldMk cId="2267153573" sldId="260"/>
        </pc:sldMkLst>
      </pc:sldChg>
      <pc:sldChg chg="del">
        <pc:chgData name="Kristin Dahl" userId="9b79c98a-5222-4829-a052-026cde9d0f38" providerId="ADAL" clId="{C1AF94AA-9923-924E-8818-AD0FB033E924}" dt="2025-04-09T20:43:13.554" v="1" actId="2696"/>
        <pc:sldMkLst>
          <pc:docMk/>
          <pc:sldMk cId="2442336500" sldId="26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naturvernforbundet-my.sharepoint.com/personal/kristin_dahl_naturvernforbundet_no/Documents/Evaluering%20av%20timebru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naturvernforbundet-my.sharepoint.com/personal/kristin_dahl_naturvernforbundet_no/Documents/Evaluering%20av%20timebru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naturvernforbundet-my.sharepoint.com/personal/kristin_dahl_naturvernforbundet_no/Documents/Evaluering%20av%20timebruk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naturvernforbundet-my.sharepoint.com/personal/kristin_dahl_naturvernforbundet_no/Documents/Evaluering%20av%20timebruk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dirty="0">
                <a:solidFill>
                  <a:srgbClr val="0C775D"/>
                </a:solidFill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1138 medlemmer</a:t>
            </a:r>
            <a:r>
              <a:rPr lang="nb-NO" sz="1600" b="1" baseline="0" dirty="0">
                <a:solidFill>
                  <a:srgbClr val="0C775D"/>
                </a:solidFill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 i NNV Troms per 04.04.25</a:t>
            </a:r>
            <a:endParaRPr lang="en-US" sz="1600" dirty="0"/>
          </a:p>
        </c:rich>
      </c:tx>
      <c:layout>
        <c:manualLayout>
          <c:xMode val="edge"/>
          <c:yMode val="edge"/>
          <c:x val="0.1501823981947199"/>
          <c:y val="1.51623134328358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'Ark1'!$B$79</c:f>
              <c:strCache>
                <c:ptCount val="1"/>
                <c:pt idx="0">
                  <c:v>Medlemmer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1-3C91-7C4B-9526-054D7D018E2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C91-7C4B-9526-054D7D018E2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C91-7C4B-9526-054D7D018E2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C91-7C4B-9526-054D7D018E22}"/>
              </c:ext>
            </c:extLst>
          </c:dPt>
          <c:dLbls>
            <c:dLbl>
              <c:idx val="0"/>
              <c:layout>
                <c:manualLayout>
                  <c:x val="-0.22286210643424315"/>
                  <c:y val="-0.21028555140961858"/>
                </c:manualLayout>
              </c:layout>
              <c:tx>
                <c:rich>
                  <a:bodyPr/>
                  <a:lstStyle/>
                  <a:p>
                    <a:fld id="{19E338A8-FA9F-CA48-B32F-FD2B22292096}" type="CATEGORYNAME">
                      <a:rPr lang="en-US" sz="1400"/>
                      <a:pPr/>
                      <a:t>[KATEGORINAVN]</a:t>
                    </a:fld>
                    <a:r>
                      <a:rPr lang="en-US" sz="1400" baseline="0" dirty="0"/>
                      <a:t>
</a:t>
                    </a:r>
                    <a:fld id="{3F164EF1-484E-834E-827D-18D650E82406}" type="VALUE">
                      <a:rPr lang="en-US" sz="1400" baseline="0"/>
                      <a:pPr/>
                      <a:t>[VERDI]</a:t>
                    </a:fld>
                    <a:endParaRPr lang="en-US" sz="1400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241568513943631"/>
                      <c:h val="0.1428749999999999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C91-7C4B-9526-054D7D018E2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DD8B52D-88F2-3B4C-9DCE-96153CCF6E25}" type="CATEGORYNAME">
                      <a:rPr lang="en-US" sz="1400"/>
                      <a:pPr/>
                      <a:t>[KATEGORINAVN]</a:t>
                    </a:fld>
                    <a:r>
                      <a:rPr lang="en-US" sz="1400" baseline="0" dirty="0"/>
                      <a:t>
</a:t>
                    </a:r>
                    <a:fld id="{EC4C524F-A909-414A-99FA-5FFAE1A92485}" type="VALUE">
                      <a:rPr lang="en-US" sz="1400" baseline="0"/>
                      <a:pPr/>
                      <a:t>[VERDI]</a:t>
                    </a:fld>
                    <a:endParaRPr lang="en-US" sz="1400" baseline="0" dirty="0"/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C91-7C4B-9526-054D7D018E22}"/>
                </c:ext>
              </c:extLst>
            </c:dLbl>
            <c:dLbl>
              <c:idx val="2"/>
              <c:layout>
                <c:manualLayout>
                  <c:x val="0.14606327764979929"/>
                  <c:y val="8.0967661691542236E-2"/>
                </c:manualLayout>
              </c:layout>
              <c:tx>
                <c:rich>
                  <a:bodyPr/>
                  <a:lstStyle/>
                  <a:p>
                    <a:fld id="{69B82EF6-37C6-8D4C-9889-20B427557A6F}" type="CATEGORYNAME">
                      <a:rPr lang="en-US" sz="1400"/>
                      <a:pPr/>
                      <a:t>[KATEGORINAVN]</a:t>
                    </a:fld>
                    <a:r>
                      <a:rPr lang="en-US" sz="1400" baseline="0" dirty="0"/>
                      <a:t>
</a:t>
                    </a:r>
                    <a:fld id="{5BA3805B-C0ED-E448-826B-845CAC0DA2D3}" type="VALUE">
                      <a:rPr lang="en-US" sz="1400" baseline="0"/>
                      <a:pPr/>
                      <a:t>[VERDI]</a:t>
                    </a:fld>
                    <a:endParaRPr lang="en-US" sz="1400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C91-7C4B-9526-054D7D018E22}"/>
                </c:ext>
              </c:extLst>
            </c:dLbl>
            <c:dLbl>
              <c:idx val="3"/>
              <c:layout>
                <c:manualLayout>
                  <c:x val="9.8608356229208202E-2"/>
                  <c:y val="0.17041936152570475"/>
                </c:manualLayout>
              </c:layout>
              <c:tx>
                <c:rich>
                  <a:bodyPr/>
                  <a:lstStyle/>
                  <a:p>
                    <a:fld id="{69459D37-ADA7-7143-8D84-5B6390B20510}" type="CATEGORYNAME">
                      <a:rPr lang="en-US" sz="1400"/>
                      <a:pPr/>
                      <a:t>[KATEGORINAVN]</a:t>
                    </a:fld>
                    <a:r>
                      <a:rPr lang="en-US" sz="1400" baseline="0" dirty="0"/>
                      <a:t>
</a:t>
                    </a:r>
                    <a:fld id="{3EC97DFF-83E2-5D4E-A126-576677C16459}" type="VALUE">
                      <a:rPr lang="en-US" sz="1400" baseline="0"/>
                      <a:pPr/>
                      <a:t>[VERDI]</a:t>
                    </a:fld>
                    <a:endParaRPr lang="en-US" sz="1400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C91-7C4B-9526-054D7D018E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'Ark1'!$C$78:$F$78</c:f>
              <c:strCache>
                <c:ptCount val="4"/>
                <c:pt idx="0">
                  <c:v>Tromsø og omegn</c:v>
                </c:pt>
                <c:pt idx="1">
                  <c:v>Midt-Troms</c:v>
                </c:pt>
                <c:pt idx="2">
                  <c:v>Nordreisa</c:v>
                </c:pt>
                <c:pt idx="3">
                  <c:v>Fylkeslag</c:v>
                </c:pt>
              </c:strCache>
            </c:strRef>
          </c:cat>
          <c:val>
            <c:numRef>
              <c:f>'Ark1'!$C$79:$F$79</c:f>
              <c:numCache>
                <c:formatCode>General</c:formatCode>
                <c:ptCount val="4"/>
                <c:pt idx="0">
                  <c:v>755</c:v>
                </c:pt>
                <c:pt idx="1">
                  <c:v>140</c:v>
                </c:pt>
                <c:pt idx="2">
                  <c:v>80</c:v>
                </c:pt>
                <c:pt idx="3">
                  <c:v>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C91-7C4B-9526-054D7D018E2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nb-NO" sz="1800" dirty="0"/>
              <a:t>2024:</a:t>
            </a:r>
            <a:r>
              <a:rPr lang="nb-NO" sz="1800" baseline="0" dirty="0"/>
              <a:t> Timebruk, fylkeslaget</a:t>
            </a:r>
            <a:endParaRPr lang="nb-NO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'Ark1'!$A$3</c:f>
              <c:strCache>
                <c:ptCount val="1"/>
                <c:pt idx="0">
                  <c:v>Opplæring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'Ark1'!$B$1:$G$2</c:f>
              <c:strCache>
                <c:ptCount val="6"/>
                <c:pt idx="0">
                  <c:v>Juli</c:v>
                </c:pt>
                <c:pt idx="1">
                  <c:v>august</c:v>
                </c:pt>
                <c:pt idx="2">
                  <c:v>september</c:v>
                </c:pt>
                <c:pt idx="3">
                  <c:v>oktober</c:v>
                </c:pt>
                <c:pt idx="4">
                  <c:v>november</c:v>
                </c:pt>
                <c:pt idx="5">
                  <c:v>desember</c:v>
                </c:pt>
              </c:strCache>
            </c:strRef>
          </c:cat>
          <c:val>
            <c:numRef>
              <c:f>'Ark1'!$B$3:$G$3</c:f>
              <c:numCache>
                <c:formatCode>General</c:formatCode>
                <c:ptCount val="6"/>
                <c:pt idx="0">
                  <c:v>20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05-EC49-A4CD-9728FE786285}"/>
            </c:ext>
          </c:extLst>
        </c:ser>
        <c:ser>
          <c:idx val="1"/>
          <c:order val="1"/>
          <c:tx>
            <c:strRef>
              <c:f>'Ark1'!$A$4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'Ark1'!$B$1:$G$2</c:f>
              <c:strCache>
                <c:ptCount val="6"/>
                <c:pt idx="0">
                  <c:v>Juli</c:v>
                </c:pt>
                <c:pt idx="1">
                  <c:v>august</c:v>
                </c:pt>
                <c:pt idx="2">
                  <c:v>september</c:v>
                </c:pt>
                <c:pt idx="3">
                  <c:v>oktober</c:v>
                </c:pt>
                <c:pt idx="4">
                  <c:v>november</c:v>
                </c:pt>
                <c:pt idx="5">
                  <c:v>desember</c:v>
                </c:pt>
              </c:strCache>
            </c:strRef>
          </c:cat>
          <c:val>
            <c:numRef>
              <c:f>'Ark1'!$B$4:$G$4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6605-EC49-A4CD-9728FE786285}"/>
            </c:ext>
          </c:extLst>
        </c:ser>
        <c:ser>
          <c:idx val="2"/>
          <c:order val="2"/>
          <c:tx>
            <c:strRef>
              <c:f>'Ark1'!$A$5</c:f>
              <c:strCache>
                <c:ptCount val="1"/>
                <c:pt idx="0">
                  <c:v>Landsmøte/reise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'Ark1'!$B$1:$G$2</c:f>
              <c:strCache>
                <c:ptCount val="6"/>
                <c:pt idx="0">
                  <c:v>Juli</c:v>
                </c:pt>
                <c:pt idx="1">
                  <c:v>august</c:v>
                </c:pt>
                <c:pt idx="2">
                  <c:v>september</c:v>
                </c:pt>
                <c:pt idx="3">
                  <c:v>oktober</c:v>
                </c:pt>
                <c:pt idx="4">
                  <c:v>november</c:v>
                </c:pt>
                <c:pt idx="5">
                  <c:v>desember</c:v>
                </c:pt>
              </c:strCache>
            </c:strRef>
          </c:cat>
          <c:val>
            <c:numRef>
              <c:f>'Ark1'!$B$5:$G$5</c:f>
              <c:numCache>
                <c:formatCode>General</c:formatCode>
                <c:ptCount val="6"/>
                <c:pt idx="4">
                  <c:v>29.5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05-EC49-A4CD-9728FE786285}"/>
            </c:ext>
          </c:extLst>
        </c:ser>
        <c:ser>
          <c:idx val="3"/>
          <c:order val="3"/>
          <c:tx>
            <c:strRef>
              <c:f>'Ark1'!$A$6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'Ark1'!$B$1:$G$2</c:f>
              <c:strCache>
                <c:ptCount val="6"/>
                <c:pt idx="0">
                  <c:v>Juli</c:v>
                </c:pt>
                <c:pt idx="1">
                  <c:v>august</c:v>
                </c:pt>
                <c:pt idx="2">
                  <c:v>september</c:v>
                </c:pt>
                <c:pt idx="3">
                  <c:v>oktober</c:v>
                </c:pt>
                <c:pt idx="4">
                  <c:v>november</c:v>
                </c:pt>
                <c:pt idx="5">
                  <c:v>desember</c:v>
                </c:pt>
              </c:strCache>
            </c:strRef>
          </c:cat>
          <c:val>
            <c:numRef>
              <c:f>'Ark1'!$B$6:$G$6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6605-EC49-A4CD-9728FE786285}"/>
            </c:ext>
          </c:extLst>
        </c:ser>
        <c:ser>
          <c:idx val="4"/>
          <c:order val="4"/>
          <c:tx>
            <c:strRef>
              <c:f>'Ark1'!$A$7</c:f>
              <c:strCache>
                <c:ptCount val="1"/>
                <c:pt idx="0">
                  <c:v>faglig fordypning/artikler/nyheter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'Ark1'!$B$1:$G$2</c:f>
              <c:strCache>
                <c:ptCount val="6"/>
                <c:pt idx="0">
                  <c:v>Juli</c:v>
                </c:pt>
                <c:pt idx="1">
                  <c:v>august</c:v>
                </c:pt>
                <c:pt idx="2">
                  <c:v>september</c:v>
                </c:pt>
                <c:pt idx="3">
                  <c:v>oktober</c:v>
                </c:pt>
                <c:pt idx="4">
                  <c:v>november</c:v>
                </c:pt>
                <c:pt idx="5">
                  <c:v>desember</c:v>
                </c:pt>
              </c:strCache>
            </c:strRef>
          </c:cat>
          <c:val>
            <c:numRef>
              <c:f>'Ark1'!$B$7:$G$7</c:f>
              <c:numCache>
                <c:formatCode>General</c:formatCode>
                <c:ptCount val="6"/>
                <c:pt idx="0">
                  <c:v>10</c:v>
                </c:pt>
                <c:pt idx="1">
                  <c:v>3</c:v>
                </c:pt>
                <c:pt idx="2">
                  <c:v>7</c:v>
                </c:pt>
                <c:pt idx="4">
                  <c:v>1</c:v>
                </c:pt>
                <c:pt idx="5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05-EC49-A4CD-9728FE786285}"/>
            </c:ext>
          </c:extLst>
        </c:ser>
        <c:ser>
          <c:idx val="5"/>
          <c:order val="5"/>
          <c:tx>
            <c:strRef>
              <c:f>'Ark1'!$A$8</c:f>
              <c:strCache>
                <c:ptCount val="1"/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'Ark1'!$B$1:$G$2</c:f>
              <c:strCache>
                <c:ptCount val="6"/>
                <c:pt idx="0">
                  <c:v>Juli</c:v>
                </c:pt>
                <c:pt idx="1">
                  <c:v>august</c:v>
                </c:pt>
                <c:pt idx="2">
                  <c:v>september</c:v>
                </c:pt>
                <c:pt idx="3">
                  <c:v>oktober</c:v>
                </c:pt>
                <c:pt idx="4">
                  <c:v>november</c:v>
                </c:pt>
                <c:pt idx="5">
                  <c:v>desember</c:v>
                </c:pt>
              </c:strCache>
            </c:strRef>
          </c:cat>
          <c:val>
            <c:numRef>
              <c:f>'Ark1'!$B$8:$G$8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5-6605-EC49-A4CD-9728FE786285}"/>
            </c:ext>
          </c:extLst>
        </c:ser>
        <c:ser>
          <c:idx val="6"/>
          <c:order val="6"/>
          <c:tx>
            <c:strRef>
              <c:f>'Ark1'!$A$9</c:f>
              <c:strCache>
                <c:ptCount val="1"/>
                <c:pt idx="0">
                  <c:v>FNF-møter/aktivitet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'Ark1'!$B$1:$G$2</c:f>
              <c:strCache>
                <c:ptCount val="6"/>
                <c:pt idx="0">
                  <c:v>Juli</c:v>
                </c:pt>
                <c:pt idx="1">
                  <c:v>august</c:v>
                </c:pt>
                <c:pt idx="2">
                  <c:v>september</c:v>
                </c:pt>
                <c:pt idx="3">
                  <c:v>oktober</c:v>
                </c:pt>
                <c:pt idx="4">
                  <c:v>november</c:v>
                </c:pt>
                <c:pt idx="5">
                  <c:v>desember</c:v>
                </c:pt>
              </c:strCache>
            </c:strRef>
          </c:cat>
          <c:val>
            <c:numRef>
              <c:f>'Ark1'!$B$9:$G$9</c:f>
              <c:numCache>
                <c:formatCode>General</c:formatCode>
                <c:ptCount val="6"/>
                <c:pt idx="0">
                  <c:v>5</c:v>
                </c:pt>
                <c:pt idx="1">
                  <c:v>7</c:v>
                </c:pt>
                <c:pt idx="2">
                  <c:v>2</c:v>
                </c:pt>
                <c:pt idx="3">
                  <c:v>6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605-EC49-A4CD-9728FE786285}"/>
            </c:ext>
          </c:extLst>
        </c:ser>
        <c:ser>
          <c:idx val="7"/>
          <c:order val="7"/>
          <c:tx>
            <c:strRef>
              <c:f>'Ark1'!$A$10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'Ark1'!$B$1:$G$2</c:f>
              <c:strCache>
                <c:ptCount val="6"/>
                <c:pt idx="0">
                  <c:v>Juli</c:v>
                </c:pt>
                <c:pt idx="1">
                  <c:v>august</c:v>
                </c:pt>
                <c:pt idx="2">
                  <c:v>september</c:v>
                </c:pt>
                <c:pt idx="3">
                  <c:v>oktober</c:v>
                </c:pt>
                <c:pt idx="4">
                  <c:v>november</c:v>
                </c:pt>
                <c:pt idx="5">
                  <c:v>desember</c:v>
                </c:pt>
              </c:strCache>
            </c:strRef>
          </c:cat>
          <c:val>
            <c:numRef>
              <c:f>'Ark1'!$B$10:$G$10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7-6605-EC49-A4CD-9728FE786285}"/>
            </c:ext>
          </c:extLst>
        </c:ser>
        <c:ser>
          <c:idx val="8"/>
          <c:order val="8"/>
          <c:tx>
            <c:strRef>
              <c:f>'Ark1'!$A$11</c:f>
              <c:strCache>
                <c:ptCount val="1"/>
                <c:pt idx="0">
                  <c:v>Sentralt møter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'Ark1'!$B$1:$G$2</c:f>
              <c:strCache>
                <c:ptCount val="6"/>
                <c:pt idx="0">
                  <c:v>Juli</c:v>
                </c:pt>
                <c:pt idx="1">
                  <c:v>august</c:v>
                </c:pt>
                <c:pt idx="2">
                  <c:v>september</c:v>
                </c:pt>
                <c:pt idx="3">
                  <c:v>oktober</c:v>
                </c:pt>
                <c:pt idx="4">
                  <c:v>november</c:v>
                </c:pt>
                <c:pt idx="5">
                  <c:v>desember</c:v>
                </c:pt>
              </c:strCache>
            </c:strRef>
          </c:cat>
          <c:val>
            <c:numRef>
              <c:f>'Ark1'!$B$11:$G$11</c:f>
              <c:numCache>
                <c:formatCode>General</c:formatCode>
                <c:ptCount val="6"/>
                <c:pt idx="1">
                  <c:v>5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605-EC49-A4CD-9728FE786285}"/>
            </c:ext>
          </c:extLst>
        </c:ser>
        <c:ser>
          <c:idx val="9"/>
          <c:order val="9"/>
          <c:tx>
            <c:strRef>
              <c:f>'Ark1'!$A$12</c:f>
              <c:strCache>
                <c:ptCount val="1"/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'Ark1'!$B$1:$G$2</c:f>
              <c:strCache>
                <c:ptCount val="6"/>
                <c:pt idx="0">
                  <c:v>Juli</c:v>
                </c:pt>
                <c:pt idx="1">
                  <c:v>august</c:v>
                </c:pt>
                <c:pt idx="2">
                  <c:v>september</c:v>
                </c:pt>
                <c:pt idx="3">
                  <c:v>oktober</c:v>
                </c:pt>
                <c:pt idx="4">
                  <c:v>november</c:v>
                </c:pt>
                <c:pt idx="5">
                  <c:v>desember</c:v>
                </c:pt>
              </c:strCache>
            </c:strRef>
          </c:cat>
          <c:val>
            <c:numRef>
              <c:f>'Ark1'!$B$12:$G$12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9-6605-EC49-A4CD-9728FE786285}"/>
            </c:ext>
          </c:extLst>
        </c:ser>
        <c:ser>
          <c:idx val="10"/>
          <c:order val="10"/>
          <c:tx>
            <c:strRef>
              <c:f>'Ark1'!$A$13</c:f>
              <c:strCache>
                <c:ptCount val="1"/>
                <c:pt idx="0">
                  <c:v>fylket møter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'Ark1'!$B$1:$G$2</c:f>
              <c:strCache>
                <c:ptCount val="6"/>
                <c:pt idx="0">
                  <c:v>Juli</c:v>
                </c:pt>
                <c:pt idx="1">
                  <c:v>august</c:v>
                </c:pt>
                <c:pt idx="2">
                  <c:v>september</c:v>
                </c:pt>
                <c:pt idx="3">
                  <c:v>oktober</c:v>
                </c:pt>
                <c:pt idx="4">
                  <c:v>november</c:v>
                </c:pt>
                <c:pt idx="5">
                  <c:v>desember</c:v>
                </c:pt>
              </c:strCache>
            </c:strRef>
          </c:cat>
          <c:val>
            <c:numRef>
              <c:f>'Ark1'!$B$13:$G$13</c:f>
              <c:numCache>
                <c:formatCode>General</c:formatCode>
                <c:ptCount val="6"/>
                <c:pt idx="0">
                  <c:v>10</c:v>
                </c:pt>
                <c:pt idx="1">
                  <c:v>13</c:v>
                </c:pt>
                <c:pt idx="2">
                  <c:v>6</c:v>
                </c:pt>
                <c:pt idx="3">
                  <c:v>10</c:v>
                </c:pt>
                <c:pt idx="4">
                  <c:v>8.5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605-EC49-A4CD-9728FE786285}"/>
            </c:ext>
          </c:extLst>
        </c:ser>
        <c:ser>
          <c:idx val="11"/>
          <c:order val="11"/>
          <c:tx>
            <c:strRef>
              <c:f>'Ark1'!$A$14</c:f>
              <c:strCache>
                <c:ptCount val="1"/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'Ark1'!$B$1:$G$2</c:f>
              <c:strCache>
                <c:ptCount val="6"/>
                <c:pt idx="0">
                  <c:v>Juli</c:v>
                </c:pt>
                <c:pt idx="1">
                  <c:v>august</c:v>
                </c:pt>
                <c:pt idx="2">
                  <c:v>september</c:v>
                </c:pt>
                <c:pt idx="3">
                  <c:v>oktober</c:v>
                </c:pt>
                <c:pt idx="4">
                  <c:v>november</c:v>
                </c:pt>
                <c:pt idx="5">
                  <c:v>desember</c:v>
                </c:pt>
              </c:strCache>
            </c:strRef>
          </c:cat>
          <c:val>
            <c:numRef>
              <c:f>'Ark1'!$B$14:$G$14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B-6605-EC49-A4CD-9728FE786285}"/>
            </c:ext>
          </c:extLst>
        </c:ser>
        <c:ser>
          <c:idx val="12"/>
          <c:order val="12"/>
          <c:tx>
            <c:strRef>
              <c:f>'Ark1'!$A$15</c:f>
              <c:strCache>
                <c:ptCount val="1"/>
                <c:pt idx="0">
                  <c:v>nettsak/SOME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'Ark1'!$B$1:$G$2</c:f>
              <c:strCache>
                <c:ptCount val="6"/>
                <c:pt idx="0">
                  <c:v>Juli</c:v>
                </c:pt>
                <c:pt idx="1">
                  <c:v>august</c:v>
                </c:pt>
                <c:pt idx="2">
                  <c:v>september</c:v>
                </c:pt>
                <c:pt idx="3">
                  <c:v>oktober</c:v>
                </c:pt>
                <c:pt idx="4">
                  <c:v>november</c:v>
                </c:pt>
                <c:pt idx="5">
                  <c:v>desember</c:v>
                </c:pt>
              </c:strCache>
            </c:strRef>
          </c:cat>
          <c:val>
            <c:numRef>
              <c:f>'Ark1'!$B$15:$G$15</c:f>
              <c:numCache>
                <c:formatCode>General</c:formatCode>
                <c:ptCount val="6"/>
                <c:pt idx="0">
                  <c:v>25</c:v>
                </c:pt>
                <c:pt idx="1">
                  <c:v>6</c:v>
                </c:pt>
                <c:pt idx="2">
                  <c:v>16</c:v>
                </c:pt>
                <c:pt idx="3">
                  <c:v>9</c:v>
                </c:pt>
                <c:pt idx="4">
                  <c:v>19.5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605-EC49-A4CD-9728FE786285}"/>
            </c:ext>
          </c:extLst>
        </c:ser>
        <c:ser>
          <c:idx val="13"/>
          <c:order val="13"/>
          <c:tx>
            <c:strRef>
              <c:f>'Ark1'!$A$16</c:f>
              <c:strCache>
                <c:ptCount val="1"/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'Ark1'!$B$1:$G$2</c:f>
              <c:strCache>
                <c:ptCount val="6"/>
                <c:pt idx="0">
                  <c:v>Juli</c:v>
                </c:pt>
                <c:pt idx="1">
                  <c:v>august</c:v>
                </c:pt>
                <c:pt idx="2">
                  <c:v>september</c:v>
                </c:pt>
                <c:pt idx="3">
                  <c:v>oktober</c:v>
                </c:pt>
                <c:pt idx="4">
                  <c:v>november</c:v>
                </c:pt>
                <c:pt idx="5">
                  <c:v>desember</c:v>
                </c:pt>
              </c:strCache>
            </c:strRef>
          </c:cat>
          <c:val>
            <c:numRef>
              <c:f>'Ark1'!$B$16:$G$16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D-6605-EC49-A4CD-9728FE786285}"/>
            </c:ext>
          </c:extLst>
        </c:ser>
        <c:ser>
          <c:idx val="14"/>
          <c:order val="14"/>
          <c:tx>
            <c:strRef>
              <c:f>'Ark1'!$A$17</c:f>
              <c:strCache>
                <c:ptCount val="1"/>
                <c:pt idx="0">
                  <c:v>div/eposter/forberedelse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'Ark1'!$B$1:$G$2</c:f>
              <c:strCache>
                <c:ptCount val="6"/>
                <c:pt idx="0">
                  <c:v>Juli</c:v>
                </c:pt>
                <c:pt idx="1">
                  <c:v>august</c:v>
                </c:pt>
                <c:pt idx="2">
                  <c:v>september</c:v>
                </c:pt>
                <c:pt idx="3">
                  <c:v>oktober</c:v>
                </c:pt>
                <c:pt idx="4">
                  <c:v>november</c:v>
                </c:pt>
                <c:pt idx="5">
                  <c:v>desember</c:v>
                </c:pt>
              </c:strCache>
            </c:strRef>
          </c:cat>
          <c:val>
            <c:numRef>
              <c:f>'Ark1'!$B$17:$G$17</c:f>
              <c:numCache>
                <c:formatCode>General</c:formatCode>
                <c:ptCount val="6"/>
                <c:pt idx="0">
                  <c:v>5</c:v>
                </c:pt>
                <c:pt idx="1">
                  <c:v>13</c:v>
                </c:pt>
                <c:pt idx="2">
                  <c:v>14</c:v>
                </c:pt>
                <c:pt idx="3">
                  <c:v>16</c:v>
                </c:pt>
                <c:pt idx="4">
                  <c:v>21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605-EC49-A4CD-9728FE786285}"/>
            </c:ext>
          </c:extLst>
        </c:ser>
        <c:ser>
          <c:idx val="15"/>
          <c:order val="15"/>
          <c:tx>
            <c:strRef>
              <c:f>'Ark1'!$A$18</c:f>
              <c:strCache>
                <c:ptCount val="1"/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'Ark1'!$B$1:$G$2</c:f>
              <c:strCache>
                <c:ptCount val="6"/>
                <c:pt idx="0">
                  <c:v>Juli</c:v>
                </c:pt>
                <c:pt idx="1">
                  <c:v>august</c:v>
                </c:pt>
                <c:pt idx="2">
                  <c:v>september</c:v>
                </c:pt>
                <c:pt idx="3">
                  <c:v>oktober</c:v>
                </c:pt>
                <c:pt idx="4">
                  <c:v>november</c:v>
                </c:pt>
                <c:pt idx="5">
                  <c:v>desember</c:v>
                </c:pt>
              </c:strCache>
            </c:strRef>
          </c:cat>
          <c:val>
            <c:numRef>
              <c:f>'Ark1'!$B$18:$G$18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F-6605-EC49-A4CD-9728FE786285}"/>
            </c:ext>
          </c:extLst>
        </c:ser>
        <c:ser>
          <c:idx val="16"/>
          <c:order val="16"/>
          <c:tx>
            <c:strRef>
              <c:f>'Ark1'!$A$19</c:f>
              <c:strCache>
                <c:ptCount val="1"/>
                <c:pt idx="0">
                  <c:v>konferanse/seminar/arbeidsmøter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'Ark1'!$B$1:$G$2</c:f>
              <c:strCache>
                <c:ptCount val="6"/>
                <c:pt idx="0">
                  <c:v>Juli</c:v>
                </c:pt>
                <c:pt idx="1">
                  <c:v>august</c:v>
                </c:pt>
                <c:pt idx="2">
                  <c:v>september</c:v>
                </c:pt>
                <c:pt idx="3">
                  <c:v>oktober</c:v>
                </c:pt>
                <c:pt idx="4">
                  <c:v>november</c:v>
                </c:pt>
                <c:pt idx="5">
                  <c:v>desember</c:v>
                </c:pt>
              </c:strCache>
            </c:strRef>
          </c:cat>
          <c:val>
            <c:numRef>
              <c:f>'Ark1'!$B$19:$G$19</c:f>
              <c:numCache>
                <c:formatCode>General</c:formatCode>
                <c:ptCount val="6"/>
                <c:pt idx="1">
                  <c:v>10</c:v>
                </c:pt>
                <c:pt idx="2">
                  <c:v>5</c:v>
                </c:pt>
                <c:pt idx="3">
                  <c:v>12</c:v>
                </c:pt>
                <c:pt idx="4">
                  <c:v>8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605-EC49-A4CD-9728FE786285}"/>
            </c:ext>
          </c:extLst>
        </c:ser>
        <c:ser>
          <c:idx val="17"/>
          <c:order val="17"/>
          <c:tx>
            <c:strRef>
              <c:f>'Ark1'!$A$20</c:f>
              <c:strCache>
                <c:ptCount val="1"/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'Ark1'!$B$1:$G$2</c:f>
              <c:strCache>
                <c:ptCount val="6"/>
                <c:pt idx="0">
                  <c:v>Juli</c:v>
                </c:pt>
                <c:pt idx="1">
                  <c:v>august</c:v>
                </c:pt>
                <c:pt idx="2">
                  <c:v>september</c:v>
                </c:pt>
                <c:pt idx="3">
                  <c:v>oktober</c:v>
                </c:pt>
                <c:pt idx="4">
                  <c:v>november</c:v>
                </c:pt>
                <c:pt idx="5">
                  <c:v>desember</c:v>
                </c:pt>
              </c:strCache>
            </c:strRef>
          </c:cat>
          <c:val>
            <c:numRef>
              <c:f>'Ark1'!$B$20:$G$20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11-6605-EC49-A4CD-9728FE7862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430636256"/>
        <c:axId val="1430705344"/>
      </c:barChart>
      <c:catAx>
        <c:axId val="143063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30705344"/>
        <c:crosses val="autoZero"/>
        <c:auto val="1"/>
        <c:lblAlgn val="ctr"/>
        <c:lblOffset val="100"/>
        <c:noMultiLvlLbl val="0"/>
      </c:catAx>
      <c:valAx>
        <c:axId val="1430705344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30636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7"/>
        <c:delete val="1"/>
      </c:legendEntry>
      <c:legendEntry>
        <c:idx val="9"/>
        <c:delete val="1"/>
      </c:legendEntry>
      <c:legendEntry>
        <c:idx val="11"/>
        <c:delete val="1"/>
      </c:legendEntry>
      <c:legendEntry>
        <c:idx val="13"/>
        <c:delete val="1"/>
      </c:legendEntry>
      <c:legendEntry>
        <c:idx val="15"/>
        <c:delete val="1"/>
      </c:legendEntry>
      <c:legendEntry>
        <c:idx val="17"/>
        <c:delete val="1"/>
      </c:legendEntry>
      <c:layout>
        <c:manualLayout>
          <c:xMode val="edge"/>
          <c:yMode val="edge"/>
          <c:x val="2.1556949209084499E-2"/>
          <c:y val="9.0790884110674805E-2"/>
          <c:w val="0.9535129311947611"/>
          <c:h val="0.232688244202813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Timer</a:t>
            </a:r>
            <a:r>
              <a:rPr lang="nb-NO" baseline="0"/>
              <a:t> brukt på lokallagene 2024</a:t>
            </a:r>
            <a:endParaRPr lang="nb-NO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'Ark1'!$A$24:$B$24</c:f>
              <c:strCache>
                <c:ptCount val="2"/>
                <c:pt idx="0">
                  <c:v>Tromsø &amp; Omegn - oppfølging, støtte, møter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'Ark1'!$C$23:$G$23</c:f>
              <c:strCache>
                <c:ptCount val="5"/>
                <c:pt idx="0">
                  <c:v>august</c:v>
                </c:pt>
                <c:pt idx="1">
                  <c:v>september</c:v>
                </c:pt>
                <c:pt idx="2">
                  <c:v>oktober</c:v>
                </c:pt>
                <c:pt idx="3">
                  <c:v>november</c:v>
                </c:pt>
                <c:pt idx="4">
                  <c:v>desember</c:v>
                </c:pt>
              </c:strCache>
            </c:strRef>
          </c:cat>
          <c:val>
            <c:numRef>
              <c:f>'Ark1'!$C$24:$G$24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76-A645-B9CA-72284AE1C8F1}"/>
            </c:ext>
          </c:extLst>
        </c:ser>
        <c:ser>
          <c:idx val="1"/>
          <c:order val="1"/>
          <c:tx>
            <c:strRef>
              <c:f>'Ark1'!$A$25:$B$25</c:f>
              <c:strCache>
                <c:ptCount val="2"/>
                <c:pt idx="0">
                  <c:v>Midt-Troms - natur vs kraft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'Ark1'!$C$23:$G$23</c:f>
              <c:strCache>
                <c:ptCount val="5"/>
                <c:pt idx="0">
                  <c:v>august</c:v>
                </c:pt>
                <c:pt idx="1">
                  <c:v>september</c:v>
                </c:pt>
                <c:pt idx="2">
                  <c:v>oktober</c:v>
                </c:pt>
                <c:pt idx="3">
                  <c:v>november</c:v>
                </c:pt>
                <c:pt idx="4">
                  <c:v>desember</c:v>
                </c:pt>
              </c:strCache>
            </c:strRef>
          </c:cat>
          <c:val>
            <c:numRef>
              <c:f>'Ark1'!$C$25:$G$25</c:f>
              <c:numCache>
                <c:formatCode>General</c:formatCode>
                <c:ptCount val="5"/>
                <c:pt idx="0">
                  <c:v>6</c:v>
                </c:pt>
                <c:pt idx="1">
                  <c:v>3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76-A645-B9CA-72284AE1C8F1}"/>
            </c:ext>
          </c:extLst>
        </c:ser>
        <c:ser>
          <c:idx val="2"/>
          <c:order val="2"/>
          <c:tx>
            <c:strRef>
              <c:f>'Ark1'!$A$26:$B$26</c:f>
              <c:strCache>
                <c:ptCount val="2"/>
                <c:pt idx="0">
                  <c:v>Nordreisa - konferanse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'Ark1'!$C$23:$G$23</c:f>
              <c:strCache>
                <c:ptCount val="5"/>
                <c:pt idx="0">
                  <c:v>august</c:v>
                </c:pt>
                <c:pt idx="1">
                  <c:v>september</c:v>
                </c:pt>
                <c:pt idx="2">
                  <c:v>oktober</c:v>
                </c:pt>
                <c:pt idx="3">
                  <c:v>november</c:v>
                </c:pt>
                <c:pt idx="4">
                  <c:v>desember</c:v>
                </c:pt>
              </c:strCache>
            </c:strRef>
          </c:cat>
          <c:val>
            <c:numRef>
              <c:f>'Ark1'!$C$26:$G$26</c:f>
              <c:numCache>
                <c:formatCode>General</c:formatCode>
                <c:ptCount val="5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76-A645-B9CA-72284AE1C8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12918336"/>
        <c:axId val="1948633680"/>
      </c:barChart>
      <c:catAx>
        <c:axId val="161291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48633680"/>
        <c:crosses val="autoZero"/>
        <c:auto val="1"/>
        <c:lblAlgn val="ctr"/>
        <c:lblOffset val="100"/>
        <c:noMultiLvlLbl val="0"/>
      </c:catAx>
      <c:valAx>
        <c:axId val="1948633680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1291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Timer</a:t>
            </a:r>
            <a:r>
              <a:rPr lang="nb-NO" baseline="0"/>
              <a:t>  brukt på lokallagene 2025</a:t>
            </a:r>
            <a:endParaRPr lang="nb-NO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'Ark1'!$I$24</c:f>
              <c:strCache>
                <c:ptCount val="1"/>
                <c:pt idx="0">
                  <c:v>Tromsø &amp; Omegn - årsmøte, klesbyttedag org.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'Ark1'!$J$23:$L$23</c:f>
              <c:strCache>
                <c:ptCount val="3"/>
                <c:pt idx="0">
                  <c:v>januar</c:v>
                </c:pt>
                <c:pt idx="1">
                  <c:v>februar</c:v>
                </c:pt>
                <c:pt idx="2">
                  <c:v>mars</c:v>
                </c:pt>
              </c:strCache>
            </c:strRef>
          </c:cat>
          <c:val>
            <c:numRef>
              <c:f>'Ark1'!$J$24:$L$24</c:f>
              <c:numCache>
                <c:formatCode>General</c:formatCode>
                <c:ptCount val="3"/>
                <c:pt idx="0">
                  <c:v>7.5</c:v>
                </c:pt>
                <c:pt idx="1">
                  <c:v>12.5</c:v>
                </c:pt>
                <c:pt idx="2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D5-1F4C-877B-641933DB8395}"/>
            </c:ext>
          </c:extLst>
        </c:ser>
        <c:ser>
          <c:idx val="1"/>
          <c:order val="1"/>
          <c:tx>
            <c:strRef>
              <c:f>'Ark1'!$I$25</c:f>
              <c:strCache>
                <c:ptCount val="1"/>
                <c:pt idx="0">
                  <c:v>Midt-Troms - årsmøte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'Ark1'!$J$23:$L$23</c:f>
              <c:strCache>
                <c:ptCount val="3"/>
                <c:pt idx="0">
                  <c:v>januar</c:v>
                </c:pt>
                <c:pt idx="1">
                  <c:v>februar</c:v>
                </c:pt>
                <c:pt idx="2">
                  <c:v>mars</c:v>
                </c:pt>
              </c:strCache>
            </c:strRef>
          </c:cat>
          <c:val>
            <c:numRef>
              <c:f>'Ark1'!$J$25:$L$25</c:f>
              <c:numCache>
                <c:formatCode>General</c:formatCode>
                <c:ptCount val="3"/>
                <c:pt idx="1">
                  <c:v>0.75</c:v>
                </c:pt>
                <c:pt idx="2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D5-1F4C-877B-641933DB8395}"/>
            </c:ext>
          </c:extLst>
        </c:ser>
        <c:ser>
          <c:idx val="2"/>
          <c:order val="2"/>
          <c:tx>
            <c:strRef>
              <c:f>'Ark1'!$I$26</c:f>
              <c:strCache>
                <c:ptCount val="1"/>
                <c:pt idx="0">
                  <c:v>Nordreisa - årsmøte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'Ark1'!$J$23:$L$23</c:f>
              <c:strCache>
                <c:ptCount val="3"/>
                <c:pt idx="0">
                  <c:v>januar</c:v>
                </c:pt>
                <c:pt idx="1">
                  <c:v>februar</c:v>
                </c:pt>
                <c:pt idx="2">
                  <c:v>mars</c:v>
                </c:pt>
              </c:strCache>
            </c:strRef>
          </c:cat>
          <c:val>
            <c:numRef>
              <c:f>'Ark1'!$J$26:$L$26</c:f>
              <c:numCache>
                <c:formatCode>General</c:formatCode>
                <c:ptCount val="3"/>
                <c:pt idx="0">
                  <c:v>1.25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D5-1F4C-877B-641933DB83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99510672"/>
        <c:axId val="1264095440"/>
      </c:barChart>
      <c:catAx>
        <c:axId val="159951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64095440"/>
        <c:crosses val="autoZero"/>
        <c:auto val="1"/>
        <c:lblAlgn val="ctr"/>
        <c:lblOffset val="100"/>
        <c:noMultiLvlLbl val="0"/>
      </c:catAx>
      <c:valAx>
        <c:axId val="1264095440"/>
        <c:scaling>
          <c:orientation val="minMax"/>
          <c:max val="1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99510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5A8E3-67EA-4A41-812A-B4CC14175600}" type="datetimeFigureOut">
              <a:rPr lang="nb-NO" smtClean="0"/>
              <a:t>09.04.2025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3AAD5-0C49-0947-8022-7B8D7B32A3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2449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A59F5-3D4C-1E46-B874-E8AD75E08535}" type="slidenum">
              <a:rPr lang="nb-US" smtClean="0"/>
              <a:t>6</a:t>
            </a:fld>
            <a:endParaRPr lang="nb-US"/>
          </a:p>
        </p:txBody>
      </p:sp>
    </p:spTree>
    <p:extLst>
      <p:ext uri="{BB962C8B-B14F-4D97-AF65-F5344CB8AC3E}">
        <p14:creationId xmlns:p14="http://schemas.microsoft.com/office/powerpoint/2010/main" val="52238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3AAD5-0C49-0947-8022-7B8D7B32A34E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3064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3AAD5-0C49-0947-8022-7B8D7B32A34E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7588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3AAD5-0C49-0947-8022-7B8D7B32A34E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0384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3AAD5-0C49-0947-8022-7B8D7B32A34E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9963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4EF85D-B47D-570B-34E7-F33D97CC6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FF43AC4-7813-8420-2B59-DA0E07B19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4FC05FB-4CC0-21DD-2DAF-47EF36FFC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B5BB-A8DB-ED4C-9F78-3A27F497D457}" type="datetimeFigureOut">
              <a:rPr lang="nb-NO" smtClean="0"/>
              <a:t>09.04.2025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456B362-9727-C9A7-B3ED-022AF7D91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082E60E-1695-2ABC-A74A-238E69F92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4716-F40F-674F-9916-68BD4ADBB4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979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D7AE3B-2B4C-BC93-010D-D672BD032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922772C-294C-C491-0C39-8FF69923D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A356FA2-266E-9C08-3213-08AA92877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B5BB-A8DB-ED4C-9F78-3A27F497D457}" type="datetimeFigureOut">
              <a:rPr lang="nb-NO" smtClean="0"/>
              <a:t>09.04.2025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C77F8A1-3703-BA43-29C2-36D9660C0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648AD50-1708-B0B8-87F0-46C5F6B63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4716-F40F-674F-9916-68BD4ADBB4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7210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01749D66-8D17-707F-B63F-2DB4016D6C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EE10341-ADAC-7CC6-4735-8823A1B4B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C8F9F9F-43BF-8EAC-A9E0-B336C32FE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B5BB-A8DB-ED4C-9F78-3A27F497D457}" type="datetimeFigureOut">
              <a:rPr lang="nb-NO" smtClean="0"/>
              <a:t>09.04.2025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83BF8D7-1CB2-4D6C-FD82-FE8737515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3756873-9D8D-9F9D-8010-34D79AFA6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4716-F40F-674F-9916-68BD4ADBB4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066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4943A3-EF1D-0B16-F559-1838C8035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5A4FF0A-92BB-D7BE-D2B2-69B5058E3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27D810-B9FC-1B44-0342-BB3593A1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B5BB-A8DB-ED4C-9F78-3A27F497D457}" type="datetimeFigureOut">
              <a:rPr lang="nb-NO" smtClean="0"/>
              <a:t>09.04.2025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45AF59C-933C-345D-7533-2DFA68752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722E046-8212-36C4-94DF-A50E5A32C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4716-F40F-674F-9916-68BD4ADBB4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7896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1A452E-13A2-ED51-3E63-218ED10FC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39D29E7-EF1F-5D9A-B4DC-D811315C9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DE5536A-EA55-569A-D0F9-F58A4F158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B5BB-A8DB-ED4C-9F78-3A27F497D457}" type="datetimeFigureOut">
              <a:rPr lang="nb-NO" smtClean="0"/>
              <a:t>09.04.2025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BF217BD-E91A-2FD5-F922-AA26EA132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5383F4D-4BE1-5A81-9790-74A82BB25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4716-F40F-674F-9916-68BD4ADBB4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8900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C3A23C-8A67-A2C9-1EF4-A2B7D97C8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F25179E-24C7-05B3-3086-8863128F4C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21788A7-A508-ED79-2A22-4B5B88CC3C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A67E2ED-C6DE-CC1D-4A3E-C1D2484B5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B5BB-A8DB-ED4C-9F78-3A27F497D457}" type="datetimeFigureOut">
              <a:rPr lang="nb-NO" smtClean="0"/>
              <a:t>09.04.2025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57EC46-9237-A83B-23FF-0BC920544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390074E-4960-BBB5-58BA-76F3F3312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4716-F40F-674F-9916-68BD4ADBB4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7271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6A6D7C-DE92-3808-CBCF-4EC3AEB8D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126FFDF-FC73-F25D-247E-5D05F52B0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E267778-D083-A977-9152-FEDA81D89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DD63223-07C1-0D55-BA1B-1685CEAF1E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AE96054-199F-91F8-C3A2-9128D36603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433BCC4-6CB1-8EF9-6930-3F7FBDD48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B5BB-A8DB-ED4C-9F78-3A27F497D457}" type="datetimeFigureOut">
              <a:rPr lang="nb-NO" smtClean="0"/>
              <a:t>09.04.2025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23590B1B-97D6-0F41-C208-841A5C0B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06DCE156-1864-87B7-F296-099633EF9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4716-F40F-674F-9916-68BD4ADBB4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4326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A7151F-4F01-18D6-AD3A-4B89EE00B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9F80219-E51B-DDAD-3702-D37376CD4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B5BB-A8DB-ED4C-9F78-3A27F497D457}" type="datetimeFigureOut">
              <a:rPr lang="nb-NO" smtClean="0"/>
              <a:t>09.04.2025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50F030C-38E0-BD71-4A3B-09072EAF1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FAA24A4-BEDA-2683-E371-6E2C10274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4716-F40F-674F-9916-68BD4ADBB4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2202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BBDE42F-C0C2-A58D-8E64-02494EE8C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B5BB-A8DB-ED4C-9F78-3A27F497D457}" type="datetimeFigureOut">
              <a:rPr lang="nb-NO" smtClean="0"/>
              <a:t>09.04.2025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D9A7B8E0-9386-32B0-21EE-C6D34A8F1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1C7F60A-169B-1F80-9EFF-63C2625B1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4716-F40F-674F-9916-68BD4ADBB4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2441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F7D925-B798-3AC4-F9E9-45A8E5FA8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B12E45-4647-7CDD-DD2B-00ABAC4CA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7C8E175-1CA0-B7C1-DBE2-F942A7C56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CEF1913-C9E6-9090-1039-DDEEB09DA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B5BB-A8DB-ED4C-9F78-3A27F497D457}" type="datetimeFigureOut">
              <a:rPr lang="nb-NO" smtClean="0"/>
              <a:t>09.04.2025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83CA28F-50F7-F2F6-6295-0A08E6DCB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7FC35D6-247E-B97F-D649-B5F9429B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4716-F40F-674F-9916-68BD4ADBB4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2695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116DC0-6202-0FA3-49FB-DCE62385A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C30BF8BA-E3E2-2186-6D55-BABC52CD5D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D429ABA-B1BF-6A3B-2483-C90CF887A5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29EE445-A29D-3FAE-A80A-5486B85D3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B5BB-A8DB-ED4C-9F78-3A27F497D457}" type="datetimeFigureOut">
              <a:rPr lang="nb-NO" smtClean="0"/>
              <a:t>09.04.2025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73FA533-8481-15E7-2F5A-80C1EE256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EAD767-9A07-DA43-7781-524356A26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4716-F40F-674F-9916-68BD4ADBB4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9592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42F82190-FFD5-3A12-63D0-4AC94D193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74F94E5-6B0E-203B-86D7-58AD4D603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12D4945-25CA-41B7-C9FE-555859DED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F1B5BB-A8DB-ED4C-9F78-3A27F497D457}" type="datetimeFigureOut">
              <a:rPr lang="nb-NO" smtClean="0"/>
              <a:t>09.04.2025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79C0F72-1832-449E-2CEB-110885E76B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D480587-7253-55CB-1A16-51D3C9047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2A4716-F40F-674F-9916-68BD4ADBB4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355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utendørs, natur, himmel, landskap&#10;&#10;KI-generert innhold kan være feil.">
            <a:extLst>
              <a:ext uri="{FF2B5EF4-FFF2-40B4-BE49-F238E27FC236}">
                <a16:creationId xmlns:a16="http://schemas.microsoft.com/office/drawing/2014/main" id="{E9090C9D-07A8-617B-D5FE-4D30CF9603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062" b="2938"/>
          <a:stretch/>
        </p:blipFill>
        <p:spPr>
          <a:xfrm>
            <a:off x="21" y="10"/>
            <a:ext cx="12191979" cy="5486391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197EB47-4F00-91F2-32A9-75E597A459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6680" y="5709446"/>
            <a:ext cx="3113121" cy="852260"/>
          </a:xfrm>
        </p:spPr>
        <p:txBody>
          <a:bodyPr anchor="ctr">
            <a:normAutofit fontScale="90000"/>
          </a:bodyPr>
          <a:lstStyle/>
          <a:p>
            <a:pPr algn="l"/>
            <a:r>
              <a:rPr lang="nb-NO" sz="3600">
                <a:latin typeface="Merriweather Sans" pitchFamily="2" charset="77"/>
              </a:rPr>
              <a:t>Årsmøte 2025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65F7D13-2CA2-E2E9-185F-F2ACC6767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6515" y="5727759"/>
            <a:ext cx="1958276" cy="852260"/>
          </a:xfrm>
        </p:spPr>
        <p:txBody>
          <a:bodyPr anchor="ctr">
            <a:normAutofit/>
          </a:bodyPr>
          <a:lstStyle/>
          <a:p>
            <a:pPr algn="r"/>
            <a:r>
              <a:rPr lang="nb-NO" sz="2000">
                <a:latin typeface="Merriweather Sans" pitchFamily="2" charset="77"/>
              </a:rPr>
              <a:t>Lørdag 5.april </a:t>
            </a:r>
          </a:p>
        </p:txBody>
      </p:sp>
      <p:pic>
        <p:nvPicPr>
          <p:cNvPr id="7" name="Bilde 6" descr="Et bilde som inneholder skjermbilde, Grafikk, symbol, grafisk design&#10;&#10;KI-generert innhold kan være feil.">
            <a:extLst>
              <a:ext uri="{FF2B5EF4-FFF2-40B4-BE49-F238E27FC236}">
                <a16:creationId xmlns:a16="http://schemas.microsoft.com/office/drawing/2014/main" id="{B6EB087C-DA56-9082-DE14-9B9213E912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705" y="5746071"/>
            <a:ext cx="6205323" cy="91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06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4601D2A-38B9-DE8F-8B55-7B719B74B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25" y="509287"/>
            <a:ext cx="10848475" cy="566767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sz="2000" b="1" dirty="0">
                <a:solidFill>
                  <a:srgbClr val="0C775D"/>
                </a:solidFill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Miljøpolitisk og organisatorisk arbeid i 2024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2000" dirty="0">
                <a:solidFill>
                  <a:srgbClr val="000000"/>
                </a:solidFill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På nettsiden (</a:t>
            </a:r>
            <a:r>
              <a:rPr lang="nb-NO" sz="2000" i="1" dirty="0" err="1">
                <a:solidFill>
                  <a:srgbClr val="000000"/>
                </a:solidFill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naturvernforbundet.no</a:t>
            </a:r>
            <a:r>
              <a:rPr lang="nb-NO" sz="2000" i="1" dirty="0">
                <a:solidFill>
                  <a:srgbClr val="000000"/>
                </a:solidFill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/</a:t>
            </a:r>
            <a:r>
              <a:rPr lang="nb-NO" sz="2000" i="1" dirty="0" err="1">
                <a:solidFill>
                  <a:srgbClr val="000000"/>
                </a:solidFill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troms</a:t>
            </a:r>
            <a:r>
              <a:rPr lang="nb-NO" sz="2000" i="1" dirty="0">
                <a:solidFill>
                  <a:srgbClr val="000000"/>
                </a:solidFill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/) </a:t>
            </a:r>
            <a:r>
              <a:rPr lang="nb-NO" sz="2000" dirty="0">
                <a:solidFill>
                  <a:srgbClr val="000000"/>
                </a:solidFill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finner dere </a:t>
            </a:r>
            <a:br>
              <a:rPr lang="nb-NO" sz="2000" dirty="0">
                <a:solidFill>
                  <a:srgbClr val="000000"/>
                </a:solidFill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nb-NO" sz="2000" dirty="0">
                <a:solidFill>
                  <a:srgbClr val="000000"/>
                </a:solidFill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rapporter fra de fleste arrangementene våre</a:t>
            </a:r>
            <a:br>
              <a:rPr lang="nb-NO" sz="2000" dirty="0">
                <a:solidFill>
                  <a:srgbClr val="000000"/>
                </a:solidFill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</a:br>
            <a:endParaRPr lang="nb-NO" sz="2000" b="1" dirty="0">
              <a:solidFill>
                <a:srgbClr val="0C775D"/>
              </a:solidFill>
              <a:latin typeface="Merriweather Sans" pitchFamily="2" charset="77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nb-NO" sz="2000" dirty="0">
                <a:solidFill>
                  <a:srgbClr val="000000"/>
                </a:solidFill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26. februar: digitalt medlemsmøte om </a:t>
            </a:r>
            <a:r>
              <a:rPr lang="nb-NO" sz="2000" i="1" dirty="0">
                <a:solidFill>
                  <a:srgbClr val="000000"/>
                </a:solidFill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Fjordsøksmålet</a:t>
            </a:r>
            <a:r>
              <a:rPr lang="nb-NO" sz="2000" dirty="0">
                <a:solidFill>
                  <a:srgbClr val="000000"/>
                </a:solidFill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 (gruvedrift i Førdefjorden) og</a:t>
            </a:r>
            <a:r>
              <a:rPr lang="nb-NO" sz="2000" i="1" dirty="0">
                <a:solidFill>
                  <a:srgbClr val="000000"/>
                </a:solidFill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b-NO" sz="2000" dirty="0">
                <a:solidFill>
                  <a:srgbClr val="000000"/>
                </a:solidFill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 hvorfor denne saken betyr noe for den rettslige beskyttelsen av alle fjorder i Norge</a:t>
            </a:r>
            <a:endParaRPr lang="nb-NO" sz="2000" b="1" dirty="0">
              <a:solidFill>
                <a:srgbClr val="0C775D"/>
              </a:solidFill>
              <a:latin typeface="Merriweather Sans" pitchFamily="2" charset="77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nb-NO" sz="20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Etablert lokallag i Midt-Troms </a:t>
            </a:r>
            <a:r>
              <a:rPr lang="nb-NO" sz="2000" i="1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(stiftelsesmøte i april)</a:t>
            </a:r>
          </a:p>
          <a:p>
            <a:pPr>
              <a:lnSpc>
                <a:spcPct val="100000"/>
              </a:lnSpc>
            </a:pPr>
            <a:r>
              <a:rPr lang="nb-NO" sz="20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20. april:  Seminar </a:t>
            </a:r>
            <a:r>
              <a:rPr lang="nb-NO" sz="2000" i="1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Torsk, fjell og kultur</a:t>
            </a:r>
            <a:r>
              <a:rPr lang="nb-NO" sz="20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 i forbindelse med årsmøtet 2024:</a:t>
            </a:r>
            <a:br>
              <a:rPr lang="nb-NO" sz="20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</a:br>
            <a:endParaRPr lang="nb-NO" sz="2000" dirty="0">
              <a:latin typeface="Merriweather Sans" pitchFamily="2" charset="77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nb-NO" sz="18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Temaer som vi arbeider mye med i Troms: </a:t>
            </a:r>
            <a:br>
              <a:rPr lang="nb-NO" sz="18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nb-NO" sz="18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oppdrett, truede arter og økosystemer</a:t>
            </a:r>
          </a:p>
          <a:p>
            <a:pPr lvl="1">
              <a:lnSpc>
                <a:spcPct val="100000"/>
              </a:lnSpc>
            </a:pPr>
            <a:r>
              <a:rPr lang="nb-NO" sz="18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Vi fikk gode tilbakemeldinger på dyktige </a:t>
            </a:r>
            <a:br>
              <a:rPr lang="nb-NO" sz="18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nb-NO" sz="18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foredragsholdere og debattpanel. I panelet satt; </a:t>
            </a:r>
            <a:br>
              <a:rPr lang="nb-NO" sz="18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nb-NO" sz="18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Randi Storhaug (den gang nestleder i NNV), </a:t>
            </a:r>
            <a:br>
              <a:rPr lang="nb-NO" sz="18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nb-NO" sz="18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Tom Vegar Kiil (fisker, </a:t>
            </a:r>
            <a:r>
              <a:rPr lang="nb-NO" sz="1800" dirty="0" err="1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Kystfiskarlaget</a:t>
            </a:r>
            <a:r>
              <a:rPr lang="nb-NO" sz="18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) og </a:t>
            </a:r>
            <a:br>
              <a:rPr lang="nb-NO" sz="18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nb-NO" sz="18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Hilde Lisbeth Strand (MDG Troms og Finnmark)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Bilde 4" descr="Et bilde som inneholder tekst, klær, mann, person&#10;&#10;KI-generert innhold kan være feil.">
            <a:extLst>
              <a:ext uri="{FF2B5EF4-FFF2-40B4-BE49-F238E27FC236}">
                <a16:creationId xmlns:a16="http://schemas.microsoft.com/office/drawing/2014/main" id="{5554499A-E019-7104-8EC2-A114254C22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6321" y="2991787"/>
            <a:ext cx="3852859" cy="3502600"/>
          </a:xfrm>
          <a:prstGeom prst="rect">
            <a:avLst/>
          </a:prstGeom>
        </p:spPr>
      </p:pic>
      <p:pic>
        <p:nvPicPr>
          <p:cNvPr id="7" name="Bilde 6" descr="Et bilde som inneholder tekst, skjermbilde, Fjellrekke, natur&#10;&#10;KI-generert innhold kan være feil.">
            <a:extLst>
              <a:ext uri="{FF2B5EF4-FFF2-40B4-BE49-F238E27FC236}">
                <a16:creationId xmlns:a16="http://schemas.microsoft.com/office/drawing/2014/main" id="{B022574C-7DE3-BB22-C021-75C16FCAFB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990" y="144380"/>
            <a:ext cx="3279191" cy="1676885"/>
          </a:xfrm>
          <a:prstGeom prst="rect">
            <a:avLst/>
          </a:prstGeom>
        </p:spPr>
      </p:pic>
      <p:pic>
        <p:nvPicPr>
          <p:cNvPr id="18" name="Bilde 17" descr="Et bilde som inneholder tekst, klær, Reklametavle, media&#10;&#10;KI-generert innhold kan være feil.">
            <a:extLst>
              <a:ext uri="{FF2B5EF4-FFF2-40B4-BE49-F238E27FC236}">
                <a16:creationId xmlns:a16="http://schemas.microsoft.com/office/drawing/2014/main" id="{CD4A95AE-71A3-55FF-EA6C-E346646D0D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20" t="39378" r="1745"/>
          <a:stretch/>
        </p:blipFill>
        <p:spPr>
          <a:xfrm>
            <a:off x="7307498" y="3707885"/>
            <a:ext cx="4708359" cy="264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1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720F1D4-7744-9B9A-FCD8-FEEBC8ADA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8918"/>
            <a:ext cx="10515600" cy="582804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sz="2000" b="1" dirty="0">
                <a:solidFill>
                  <a:srgbClr val="0C775D"/>
                </a:solidFill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Miljøpolitisk og organisatorisk arbeid i 2024</a:t>
            </a:r>
            <a:endParaRPr lang="nb-NO" sz="2000" dirty="0">
              <a:latin typeface="Merriweather Sans" pitchFamily="2" charset="77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nb-NO" sz="20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Ansettelse av fylkessekretær, Kristin Dahl, i 50% stilling </a:t>
            </a:r>
            <a:r>
              <a:rPr lang="nb-NO" sz="2000" i="1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(første arbeidsdag 17. juni)</a:t>
            </a:r>
            <a:endParaRPr lang="nb-NO" sz="2000" dirty="0">
              <a:latin typeface="Merriweather Sans" pitchFamily="2" charset="77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nb-NO" sz="20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 4. og 5. september: </a:t>
            </a:r>
            <a:r>
              <a:rPr lang="nb-NO" sz="2000" i="1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Alternativ sjømatkonferanse</a:t>
            </a:r>
            <a:r>
              <a:rPr lang="nb-NO" sz="20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, i forbindelse med høringsfristen til den interkommunale kystsoneplan for Nordreisa, Kvænangen og Skjervøy:</a:t>
            </a:r>
            <a:br>
              <a:rPr lang="nb-NO" sz="20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</a:br>
            <a:endParaRPr lang="nb-NO" sz="2000" dirty="0">
              <a:latin typeface="Merriweather Sans" pitchFamily="2" charset="77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nb-NO" sz="18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Viktig at innbyggere i de berørte kommunene fikk et tilbud å engasjere seg i </a:t>
            </a:r>
          </a:p>
          <a:p>
            <a:pPr lvl="1">
              <a:lnSpc>
                <a:spcPct val="100000"/>
              </a:lnSpc>
            </a:pPr>
            <a:r>
              <a:rPr lang="nb-NO" sz="18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Todagers konferanse; første dag i Burfjord og andre på Storslett</a:t>
            </a:r>
          </a:p>
          <a:p>
            <a:pPr lvl="1">
              <a:lnSpc>
                <a:spcPct val="100000"/>
              </a:lnSpc>
            </a:pPr>
            <a:r>
              <a:rPr lang="nb-NO" sz="18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Vi fikk gode tilbakemeldinger på dyktige foredragsholdere: Ivar Bjørklund (</a:t>
            </a:r>
            <a:r>
              <a:rPr lang="nb-NO" sz="1800" dirty="0">
                <a:solidFill>
                  <a:srgbClr val="17191A"/>
                </a:solidFill>
                <a:latin typeface="Merriweather Sans" pitchFamily="2" charset="77"/>
              </a:rPr>
              <a:t>professor emeritus i kulturvitenskap ved UIT), Simen Sætre (forfatter og journalist), Tom Vegar Kiil (leder i Norges Kystfiskarlag) og Torbjørn Forseth (Norsk institutt for naturforskning)</a:t>
            </a:r>
            <a:endParaRPr lang="nb-NO" sz="2000" dirty="0"/>
          </a:p>
        </p:txBody>
      </p:sp>
      <p:pic>
        <p:nvPicPr>
          <p:cNvPr id="4" name="Bilde 3" descr="Et bilde som inneholder Menneskeansikt, klær, mann, skjermbilde&#10;&#10;KI-generert innhold kan være feil.">
            <a:extLst>
              <a:ext uri="{FF2B5EF4-FFF2-40B4-BE49-F238E27FC236}">
                <a16:creationId xmlns:a16="http://schemas.microsoft.com/office/drawing/2014/main" id="{A152801E-3333-DBC9-A101-B422D7F55C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90" r="3662"/>
          <a:stretch/>
        </p:blipFill>
        <p:spPr>
          <a:xfrm>
            <a:off x="5148483" y="4310257"/>
            <a:ext cx="6829064" cy="2015939"/>
          </a:xfrm>
          <a:prstGeom prst="rect">
            <a:avLst/>
          </a:prstGeom>
        </p:spPr>
      </p:pic>
      <p:pic>
        <p:nvPicPr>
          <p:cNvPr id="6" name="Bilde 5" descr="Et bilde som inneholder klær, person, innendørs, Konferanserom&#10;&#10;KI-generert innhold kan være feil.">
            <a:extLst>
              <a:ext uri="{FF2B5EF4-FFF2-40B4-BE49-F238E27FC236}">
                <a16:creationId xmlns:a16="http://schemas.microsoft.com/office/drawing/2014/main" id="{4452D57E-C0BB-D207-7AAD-A02FE25288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106"/>
          <a:stretch/>
        </p:blipFill>
        <p:spPr>
          <a:xfrm>
            <a:off x="214456" y="4161024"/>
            <a:ext cx="4797385" cy="231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35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A7556B0C-98B7-987A-0B62-9E5AE6B89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8815"/>
            <a:ext cx="11145045" cy="581814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sz="2000" b="1" dirty="0">
                <a:solidFill>
                  <a:srgbClr val="0C775D"/>
                </a:solidFill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Miljøpolitisk og organisatorisk arbeid i 2024</a:t>
            </a:r>
          </a:p>
          <a:p>
            <a:pPr>
              <a:lnSpc>
                <a:spcPct val="100000"/>
              </a:lnSpc>
            </a:pPr>
            <a:r>
              <a:rPr lang="nb-NO" sz="20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31. oktober: Konferanse </a:t>
            </a:r>
            <a:r>
              <a:rPr lang="nb-NO" sz="2000" i="1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Natur </a:t>
            </a:r>
            <a:r>
              <a:rPr lang="nb-NO" sz="2000" i="1" dirty="0" err="1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vs</a:t>
            </a:r>
            <a:r>
              <a:rPr lang="nb-NO" sz="2000" i="1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 kraft </a:t>
            </a:r>
            <a:r>
              <a:rPr lang="nb-NO" sz="20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på Bardufoss for å snakke om </a:t>
            </a:r>
            <a:r>
              <a:rPr lang="nb-NO" sz="2000" dirty="0">
                <a:solidFill>
                  <a:srgbClr val="17191A"/>
                </a:solidFill>
                <a:latin typeface="Merriweather Sans" pitchFamily="2" charset="77"/>
              </a:rPr>
              <a:t>fremtidens kraftbehov, energiløsninger og nedbygging av natur i nord. </a:t>
            </a:r>
            <a:br>
              <a:rPr lang="nb-NO" sz="2000" dirty="0">
                <a:solidFill>
                  <a:srgbClr val="17191A"/>
                </a:solidFill>
                <a:latin typeface="Merriweather Sans" pitchFamily="2" charset="77"/>
              </a:rPr>
            </a:br>
            <a:r>
              <a:rPr lang="nb-NO" sz="20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Samarbeid mellom Naturvernforbundet i Midt-Troms, Midt-Tromsrådet og Folkebladet</a:t>
            </a:r>
            <a:br>
              <a:rPr lang="nb-NO" sz="20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</a:br>
            <a:br>
              <a:rPr lang="nb-NO" sz="20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</a:br>
            <a:br>
              <a:rPr lang="nb-NO" sz="20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</a:br>
            <a:br>
              <a:rPr lang="nb-NO" sz="20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</a:br>
            <a:br>
              <a:rPr lang="nb-NO" sz="20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</a:br>
            <a:br>
              <a:rPr lang="nb-NO" sz="20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</a:br>
            <a:br>
              <a:rPr lang="nb-NO" sz="20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</a:br>
            <a:br>
              <a:rPr lang="nb-NO" sz="20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</a:br>
            <a:endParaRPr lang="nb-NO" sz="2000" dirty="0">
              <a:latin typeface="Merriweather Sans" pitchFamily="2" charset="77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br>
              <a:rPr lang="nb-NO" sz="1400" i="1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nb-NO" sz="1400" i="1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		</a:t>
            </a:r>
            <a:br>
              <a:rPr lang="nb-NO" sz="1400" i="1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</a:br>
            <a:br>
              <a:rPr lang="nb-NO" sz="1400" i="1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nb-NO" sz="1400" i="1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			</a:t>
            </a:r>
            <a:br>
              <a:rPr lang="nb-NO" sz="20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</a:br>
            <a:endParaRPr lang="nb-NO" sz="1400" dirty="0">
              <a:latin typeface="Merriweather Sans" pitchFamily="2" charset="77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nb-NO" sz="2000" dirty="0">
              <a:latin typeface="Merriweather Sans" pitchFamily="2" charset="77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nb-NO" sz="2000" dirty="0">
              <a:latin typeface="Merriweather Sans" pitchFamily="2" charset="77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nb-NO" sz="2000" dirty="0">
              <a:latin typeface="Merriweather Sans" pitchFamily="2" charset="77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nb-NO" sz="2000" dirty="0">
              <a:latin typeface="Merriweather Sans" pitchFamily="2" charset="77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nb-NO" sz="2000" dirty="0">
              <a:latin typeface="Merriweather Sans" pitchFamily="2" charset="77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nb-NO" sz="2000" dirty="0">
              <a:latin typeface="Merriweather Sans" pitchFamily="2" charset="77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9756E23-0FAE-7ACC-8BCD-FC5A0B3B8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755" y="2117929"/>
            <a:ext cx="3448284" cy="229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29FEA00-6B39-D021-691A-580D5A8AC0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351" b="23585"/>
          <a:stretch/>
        </p:blipFill>
        <p:spPr bwMode="auto">
          <a:xfrm>
            <a:off x="3807628" y="2117929"/>
            <a:ext cx="3403600" cy="229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06F8C9A-6912-2692-3DFC-E312D5118A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47" r="2576"/>
          <a:stretch/>
        </p:blipFill>
        <p:spPr bwMode="auto">
          <a:xfrm>
            <a:off x="7361819" y="2117929"/>
            <a:ext cx="4621427" cy="229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E9F4A1B3-977C-3382-998A-C7EB84E240CB}"/>
              </a:ext>
            </a:extLst>
          </p:cNvPr>
          <p:cNvSpPr txBox="1"/>
          <p:nvPr/>
        </p:nvSpPr>
        <p:spPr>
          <a:xfrm>
            <a:off x="7347685" y="4417849"/>
            <a:ext cx="48443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i="1" dirty="0">
                <a:latin typeface="Merriweather Sans" pitchFamily="2" charset="77"/>
              </a:rPr>
              <a:t>Truls Gulowsen (leder i Naturvernforbundet)</a:t>
            </a:r>
            <a:br>
              <a:rPr lang="nb-NO" sz="1400" i="1" dirty="0">
                <a:latin typeface="Merriweather Sans" pitchFamily="2" charset="77"/>
              </a:rPr>
            </a:br>
            <a:r>
              <a:rPr lang="nb-NO" sz="1400" i="1" dirty="0">
                <a:latin typeface="Merriweather Sans" pitchFamily="2" charset="77"/>
              </a:rPr>
              <a:t>Mari M. </a:t>
            </a:r>
            <a:r>
              <a:rPr lang="nb-NO" sz="1400" i="1" dirty="0" err="1">
                <a:latin typeface="Merriweather Sans" pitchFamily="2" charset="77"/>
              </a:rPr>
              <a:t>Siljebråten</a:t>
            </a:r>
            <a:r>
              <a:rPr lang="nb-NO" sz="1400" i="1" dirty="0">
                <a:latin typeface="Merriweather Sans" pitchFamily="2" charset="77"/>
              </a:rPr>
              <a:t> (fylkestingsrepresentant, AP)</a:t>
            </a:r>
            <a:br>
              <a:rPr lang="nb-NO" sz="1400" i="1" dirty="0">
                <a:latin typeface="Merriweather Sans" pitchFamily="2" charset="77"/>
              </a:rPr>
            </a:br>
            <a:r>
              <a:rPr lang="nb-NO" sz="1400" i="1" dirty="0">
                <a:latin typeface="Merriweather Sans" pitchFamily="2" charset="77"/>
              </a:rPr>
              <a:t>Tine M. </a:t>
            </a:r>
            <a:r>
              <a:rPr lang="nb-NO" sz="1400" i="1" dirty="0" err="1">
                <a:latin typeface="Merriweather Sans" pitchFamily="2" charset="77"/>
              </a:rPr>
              <a:t>Søttar</a:t>
            </a:r>
            <a:r>
              <a:rPr lang="nb-NO" sz="1400" i="1" dirty="0">
                <a:latin typeface="Merriweather Sans" pitchFamily="2" charset="77"/>
              </a:rPr>
              <a:t> Hanssen (Aksjonsgruppa på Lenvikhalvøya)</a:t>
            </a:r>
            <a:br>
              <a:rPr lang="nb-NO" sz="1400" i="1" dirty="0">
                <a:latin typeface="Merriweather Sans" pitchFamily="2" charset="77"/>
              </a:rPr>
            </a:br>
            <a:r>
              <a:rPr lang="nb-NO" sz="1400" i="1" dirty="0">
                <a:latin typeface="Merriweather Sans" pitchFamily="2" charset="77"/>
              </a:rPr>
              <a:t>Per Mathis </a:t>
            </a:r>
            <a:r>
              <a:rPr lang="nb-NO" sz="1400" i="1" dirty="0" err="1">
                <a:latin typeface="Merriweather Sans" pitchFamily="2" charset="77"/>
              </a:rPr>
              <a:t>Oskal</a:t>
            </a:r>
            <a:r>
              <a:rPr lang="nb-NO" sz="1400" i="1" dirty="0">
                <a:latin typeface="Merriweather Sans" pitchFamily="2" charset="77"/>
              </a:rPr>
              <a:t> (reindriftsutøver </a:t>
            </a:r>
            <a:r>
              <a:rPr lang="nb-NO" sz="1400" i="1" dirty="0" err="1">
                <a:latin typeface="Merriweather Sans" pitchFamily="2" charset="77"/>
              </a:rPr>
              <a:t>Hjerttind</a:t>
            </a:r>
            <a:r>
              <a:rPr lang="nb-NO" sz="1400" i="1" dirty="0">
                <a:latin typeface="Merriweather Sans" pitchFamily="2" charset="77"/>
              </a:rPr>
              <a:t> Rein AS) Egil Johansen (Nord-Senja Fisk AS)</a:t>
            </a:r>
            <a:br>
              <a:rPr lang="nb-NO" sz="1400" i="1" dirty="0">
                <a:latin typeface="Merriweather Sans" pitchFamily="2" charset="77"/>
              </a:rPr>
            </a:br>
            <a:r>
              <a:rPr lang="nb-NO" sz="1400" i="1" dirty="0">
                <a:latin typeface="Merriweather Sans" pitchFamily="2" charset="77"/>
              </a:rPr>
              <a:t>Tor Egil </a:t>
            </a:r>
            <a:r>
              <a:rPr lang="nb-NO" sz="1400" i="1" dirty="0" err="1">
                <a:latin typeface="Merriweather Sans" pitchFamily="2" charset="77"/>
              </a:rPr>
              <a:t>Bråland</a:t>
            </a:r>
            <a:r>
              <a:rPr lang="nb-NO" sz="1400" i="1" dirty="0">
                <a:latin typeface="Merriweather Sans" pitchFamily="2" charset="77"/>
              </a:rPr>
              <a:t> (Fornybar Norge)</a:t>
            </a:r>
            <a:br>
              <a:rPr lang="nb-NO" sz="1400" i="1" dirty="0">
                <a:latin typeface="Merriweather Sans" pitchFamily="2" charset="77"/>
              </a:rPr>
            </a:br>
            <a:r>
              <a:rPr lang="nb-NO" sz="1400" i="1" dirty="0">
                <a:latin typeface="Merriweather Sans" pitchFamily="2" charset="77"/>
              </a:rPr>
              <a:t>Martin Nymo (ordfører i Målselv, Høyre)</a:t>
            </a:r>
            <a:br>
              <a:rPr lang="nb-NO" sz="1400" i="1" dirty="0">
                <a:latin typeface="Merriweather Sans" pitchFamily="2" charset="77"/>
              </a:rPr>
            </a:br>
            <a:r>
              <a:rPr lang="nb-NO" sz="1400" i="1" dirty="0">
                <a:latin typeface="Merriweather Sans" pitchFamily="2" charset="77"/>
              </a:rPr>
              <a:t>Anita </a:t>
            </a:r>
            <a:r>
              <a:rPr lang="nb-NO" sz="1400" i="1" dirty="0" err="1">
                <a:latin typeface="Merriweather Sans" pitchFamily="2" charset="77"/>
              </a:rPr>
              <a:t>Foshaug</a:t>
            </a:r>
            <a:r>
              <a:rPr lang="nb-NO" sz="1400" i="1" dirty="0">
                <a:latin typeface="Merriweather Sans" pitchFamily="2" charset="77"/>
              </a:rPr>
              <a:t> (Prosjektleder, Arva)</a:t>
            </a:r>
            <a:br>
              <a:rPr lang="nb-NO" sz="1400" i="1" dirty="0">
                <a:latin typeface="Merriweather Sans" pitchFamily="2" charset="77"/>
              </a:rPr>
            </a:br>
            <a:r>
              <a:rPr lang="nb-NO" sz="1400" i="1" dirty="0">
                <a:latin typeface="Merriweather Sans" pitchFamily="2" charset="77"/>
              </a:rPr>
              <a:t>Jens Ingvald Olsen (fylkestingrepresentant, Rødt)</a:t>
            </a:r>
            <a:br>
              <a:rPr lang="nb-NO" sz="1400" i="1" dirty="0">
                <a:latin typeface="Merriweather Sans" pitchFamily="2" charset="77"/>
              </a:rPr>
            </a:br>
            <a:r>
              <a:rPr lang="nb-NO" sz="1400" i="1" dirty="0">
                <a:latin typeface="Merriweather Sans" pitchFamily="2" charset="77"/>
              </a:rPr>
              <a:t>Toralf Heimdal (ordfører i Bardu, Senterpartiet)</a:t>
            </a:r>
            <a:endParaRPr lang="nb-NO" sz="1400" i="1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341BF2F4-A285-BAE0-B219-8DA613EBF440}"/>
              </a:ext>
            </a:extLst>
          </p:cNvPr>
          <p:cNvSpPr txBox="1"/>
          <p:nvPr/>
        </p:nvSpPr>
        <p:spPr>
          <a:xfrm>
            <a:off x="3807627" y="4417848"/>
            <a:ext cx="341773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i="1" dirty="0">
                <a:latin typeface="Merriweather Sans" pitchFamily="2" charset="77"/>
              </a:rPr>
              <a:t>Leder i Naturvernforbundet, Truls Gulowsen, holdt innlegg hvor han </a:t>
            </a:r>
            <a:r>
              <a:rPr lang="nb-NO" sz="1400" b="0" i="1" dirty="0">
                <a:effectLst/>
                <a:latin typeface="Merriweather Sans" pitchFamily="2" charset="77"/>
              </a:rPr>
              <a:t>snakket om hvordan man kan få omstilling til lavutslippssamfunnet uten at det går på bekostning av  menneske-rettighetene til f. eks. samene. </a:t>
            </a:r>
            <a:r>
              <a:rPr lang="nb-NO" sz="1400" i="1" dirty="0">
                <a:latin typeface="Merriweather Sans" pitchFamily="2" charset="77"/>
              </a:rPr>
              <a:t>Han deltok og i debattpanelet. 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D8FA1DB-CE28-B732-88C9-40F327E2B23F}"/>
              </a:ext>
            </a:extLst>
          </p:cNvPr>
          <p:cNvSpPr txBox="1"/>
          <p:nvPr/>
        </p:nvSpPr>
        <p:spPr>
          <a:xfrm>
            <a:off x="208755" y="4455808"/>
            <a:ext cx="328472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400" i="1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Stand utenfor </a:t>
            </a:r>
            <a:r>
              <a:rPr lang="nb-NO" sz="1400" i="1" dirty="0" err="1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Istindportalen</a:t>
            </a:r>
            <a:r>
              <a:rPr lang="nb-NO" sz="1400" i="1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 med Naturvernforbundet Midt-Troms</a:t>
            </a:r>
            <a:br>
              <a:rPr lang="nb-NO" sz="1800" i="1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nb-NO" sz="1800" i="1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	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88013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308A0E9F-3C05-9EAA-098E-8045293DD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8917"/>
            <a:ext cx="7655805" cy="633832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sz="2000" b="1" dirty="0">
                <a:solidFill>
                  <a:srgbClr val="0C775D"/>
                </a:solidFill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Miljøpolitisk og organisatorisk arbeid i 2024</a:t>
            </a:r>
          </a:p>
          <a:p>
            <a:pPr>
              <a:lnSpc>
                <a:spcPct val="100000"/>
              </a:lnSpc>
            </a:pPr>
            <a:r>
              <a:rPr lang="nb-NO" sz="2000" dirty="0">
                <a:latin typeface="Merriweather Sans" pitchFamily="2" charset="77"/>
                <a:cs typeface="Arial" panose="020B0604020202020204" pitchFamily="34" charset="0"/>
              </a:rPr>
              <a:t>NNV Troms deltok med 6 delegater på Naturvernforbundets landsmøte i Trondheim: 8. til 10. november </a:t>
            </a:r>
          </a:p>
          <a:p>
            <a:pPr>
              <a:lnSpc>
                <a:spcPct val="100000"/>
              </a:lnSpc>
            </a:pPr>
            <a:r>
              <a:rPr lang="nb-NO" sz="2000" dirty="0">
                <a:latin typeface="Merriweather Sans" pitchFamily="2" charset="77"/>
                <a:cs typeface="Arial" panose="020B0604020202020204" pitchFamily="34" charset="0"/>
              </a:rPr>
              <a:t>Vedtatte endringer om oppdrett i prinsipprogrammet:</a:t>
            </a:r>
            <a:endParaRPr lang="nb-NO" sz="1600" dirty="0">
              <a:latin typeface="Merriweather Sans" pitchFamily="2" charset="77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nb-NO" sz="1600" i="1" dirty="0">
                <a:solidFill>
                  <a:srgbClr val="17191A"/>
                </a:solidFill>
                <a:latin typeface="Merriweather Sans" pitchFamily="2" charset="77"/>
              </a:rPr>
              <a:t>Oppdrett må skje i lukka anlegg </a:t>
            </a:r>
            <a:r>
              <a:rPr lang="nb-NO" sz="1600" i="1" dirty="0" err="1">
                <a:solidFill>
                  <a:srgbClr val="17191A"/>
                </a:solidFill>
                <a:latin typeface="Merriweather Sans" pitchFamily="2" charset="77"/>
              </a:rPr>
              <a:t>utan</a:t>
            </a:r>
            <a:r>
              <a:rPr lang="nb-NO" sz="1600" i="1" dirty="0">
                <a:solidFill>
                  <a:srgbClr val="17191A"/>
                </a:solidFill>
                <a:latin typeface="Merriweather Sans" pitchFamily="2" charset="77"/>
              </a:rPr>
              <a:t> </a:t>
            </a:r>
            <a:r>
              <a:rPr lang="nb-NO" sz="1600" i="1" dirty="0" err="1">
                <a:solidFill>
                  <a:srgbClr val="17191A"/>
                </a:solidFill>
                <a:latin typeface="Merriweather Sans" pitchFamily="2" charset="77"/>
              </a:rPr>
              <a:t>ureining</a:t>
            </a:r>
            <a:r>
              <a:rPr lang="nb-NO" sz="1600" i="1" dirty="0">
                <a:solidFill>
                  <a:srgbClr val="17191A"/>
                </a:solidFill>
                <a:latin typeface="Merriweather Sans" pitchFamily="2" charset="77"/>
              </a:rPr>
              <a:t>, rømming og sjukdomsspreiing og på </a:t>
            </a:r>
            <a:r>
              <a:rPr lang="nb-NO" sz="1600" i="1" dirty="0" err="1">
                <a:solidFill>
                  <a:srgbClr val="17191A"/>
                </a:solidFill>
                <a:latin typeface="Merriweather Sans" pitchFamily="2" charset="77"/>
              </a:rPr>
              <a:t>ressursar</a:t>
            </a:r>
            <a:r>
              <a:rPr lang="nb-NO" sz="1600" i="1" dirty="0">
                <a:solidFill>
                  <a:srgbClr val="17191A"/>
                </a:solidFill>
                <a:latin typeface="Merriweather Sans" pitchFamily="2" charset="77"/>
              </a:rPr>
              <a:t> som </a:t>
            </a:r>
            <a:r>
              <a:rPr lang="nb-NO" sz="1600" i="1" dirty="0" err="1">
                <a:solidFill>
                  <a:srgbClr val="17191A"/>
                </a:solidFill>
                <a:latin typeface="Merriweather Sans" pitchFamily="2" charset="77"/>
              </a:rPr>
              <a:t>ikkje</a:t>
            </a:r>
            <a:r>
              <a:rPr lang="nb-NO" sz="1600" i="1" dirty="0">
                <a:solidFill>
                  <a:srgbClr val="17191A"/>
                </a:solidFill>
                <a:latin typeface="Merriweather Sans" pitchFamily="2" charset="77"/>
              </a:rPr>
              <a:t> </a:t>
            </a:r>
            <a:r>
              <a:rPr lang="nb-NO" sz="1600" i="1" dirty="0" err="1">
                <a:solidFill>
                  <a:srgbClr val="17191A"/>
                </a:solidFill>
                <a:latin typeface="Merriweather Sans" pitchFamily="2" charset="77"/>
              </a:rPr>
              <a:t>skadar</a:t>
            </a:r>
            <a:r>
              <a:rPr lang="nb-NO" sz="1600" i="1" dirty="0">
                <a:solidFill>
                  <a:srgbClr val="17191A"/>
                </a:solidFill>
                <a:latin typeface="Merriweather Sans" pitchFamily="2" charset="77"/>
              </a:rPr>
              <a:t> </a:t>
            </a:r>
            <a:r>
              <a:rPr lang="nb-NO" sz="1600" i="1" dirty="0" err="1">
                <a:solidFill>
                  <a:srgbClr val="17191A"/>
                </a:solidFill>
                <a:latin typeface="Merriweather Sans" pitchFamily="2" charset="77"/>
              </a:rPr>
              <a:t>naturmangfald</a:t>
            </a:r>
            <a:r>
              <a:rPr lang="nb-NO" sz="1600" i="1" dirty="0">
                <a:solidFill>
                  <a:srgbClr val="17191A"/>
                </a:solidFill>
                <a:latin typeface="Merriweather Sans" pitchFamily="2" charset="77"/>
              </a:rPr>
              <a:t>. </a:t>
            </a:r>
            <a:r>
              <a:rPr lang="nb-NO" sz="1600" i="1" dirty="0" err="1">
                <a:solidFill>
                  <a:srgbClr val="17191A"/>
                </a:solidFill>
                <a:latin typeface="Merriweather Sans" pitchFamily="2" charset="77"/>
              </a:rPr>
              <a:t>Ytterligare</a:t>
            </a:r>
            <a:r>
              <a:rPr lang="nb-NO" sz="1600" i="1" dirty="0">
                <a:solidFill>
                  <a:srgbClr val="17191A"/>
                </a:solidFill>
                <a:latin typeface="Merriweather Sans" pitchFamily="2" charset="77"/>
              </a:rPr>
              <a:t> </a:t>
            </a:r>
            <a:r>
              <a:rPr lang="nb-NO" sz="1600" i="1" dirty="0" err="1">
                <a:solidFill>
                  <a:srgbClr val="17191A"/>
                </a:solidFill>
                <a:latin typeface="Merriweather Sans" pitchFamily="2" charset="77"/>
              </a:rPr>
              <a:t>auke</a:t>
            </a:r>
            <a:r>
              <a:rPr lang="nb-NO" sz="1600" i="1" dirty="0">
                <a:solidFill>
                  <a:srgbClr val="17191A"/>
                </a:solidFill>
                <a:latin typeface="Merriweather Sans" pitchFamily="2" charset="77"/>
              </a:rPr>
              <a:t> av produksjon skal </a:t>
            </a:r>
            <a:r>
              <a:rPr lang="nb-NO" sz="1600" i="1" dirty="0" err="1">
                <a:solidFill>
                  <a:srgbClr val="17191A"/>
                </a:solidFill>
                <a:latin typeface="Merriweather Sans" pitchFamily="2" charset="77"/>
              </a:rPr>
              <a:t>ikkje</a:t>
            </a:r>
            <a:r>
              <a:rPr lang="nb-NO" sz="1600" i="1" dirty="0">
                <a:solidFill>
                  <a:srgbClr val="17191A"/>
                </a:solidFill>
                <a:latin typeface="Merriweather Sans" pitchFamily="2" charset="77"/>
              </a:rPr>
              <a:t> tillatast. </a:t>
            </a:r>
          </a:p>
          <a:p>
            <a:pPr lvl="1">
              <a:lnSpc>
                <a:spcPct val="100000"/>
              </a:lnSpc>
            </a:pPr>
            <a:r>
              <a:rPr lang="nb-NO" sz="1600" i="1" dirty="0">
                <a:solidFill>
                  <a:srgbClr val="17191A"/>
                </a:solidFill>
                <a:latin typeface="Merriweather Sans" pitchFamily="2" charset="77"/>
              </a:rPr>
              <a:t>Kor </a:t>
            </a:r>
            <a:r>
              <a:rPr lang="nb-NO" sz="1600" i="1" dirty="0" err="1">
                <a:solidFill>
                  <a:srgbClr val="17191A"/>
                </a:solidFill>
                <a:latin typeface="Merriweather Sans" pitchFamily="2" charset="77"/>
              </a:rPr>
              <a:t>miljøvenleg</a:t>
            </a:r>
            <a:r>
              <a:rPr lang="nb-NO" sz="1600" i="1" dirty="0">
                <a:solidFill>
                  <a:srgbClr val="17191A"/>
                </a:solidFill>
                <a:latin typeface="Merriweather Sans" pitchFamily="2" charset="77"/>
              </a:rPr>
              <a:t> lukka anlegg er, må </a:t>
            </a:r>
            <a:r>
              <a:rPr lang="nb-NO" sz="1600" i="1" dirty="0" err="1">
                <a:solidFill>
                  <a:srgbClr val="17191A"/>
                </a:solidFill>
                <a:latin typeface="Merriweather Sans" pitchFamily="2" charset="77"/>
              </a:rPr>
              <a:t>vurderast</a:t>
            </a:r>
            <a:r>
              <a:rPr lang="nb-NO" sz="1600" i="1" dirty="0">
                <a:solidFill>
                  <a:srgbClr val="17191A"/>
                </a:solidFill>
                <a:latin typeface="Merriweather Sans" pitchFamily="2" charset="77"/>
              </a:rPr>
              <a:t> ut ifrå teknologi og lokalitet. Landbaserte anlegg kan </a:t>
            </a:r>
            <a:r>
              <a:rPr lang="nb-NO" sz="1600" i="1" dirty="0" err="1">
                <a:solidFill>
                  <a:srgbClr val="17191A"/>
                </a:solidFill>
                <a:latin typeface="Merriweather Sans" pitchFamily="2" charset="77"/>
              </a:rPr>
              <a:t>ikkje</a:t>
            </a:r>
            <a:r>
              <a:rPr lang="nb-NO" sz="1600" i="1" dirty="0">
                <a:solidFill>
                  <a:srgbClr val="17191A"/>
                </a:solidFill>
                <a:latin typeface="Merriweather Sans" pitchFamily="2" charset="77"/>
              </a:rPr>
              <a:t> tillatast om </a:t>
            </a:r>
            <a:r>
              <a:rPr lang="nb-NO" sz="1600" i="1" dirty="0" err="1">
                <a:solidFill>
                  <a:srgbClr val="17191A"/>
                </a:solidFill>
                <a:latin typeface="Merriweather Sans" pitchFamily="2" charset="77"/>
              </a:rPr>
              <a:t>dei</a:t>
            </a:r>
            <a:r>
              <a:rPr lang="nb-NO" sz="1600" i="1" dirty="0">
                <a:solidFill>
                  <a:srgbClr val="17191A"/>
                </a:solidFill>
                <a:latin typeface="Merriweather Sans" pitchFamily="2" charset="77"/>
              </a:rPr>
              <a:t> medfører nedbygging av natur eller matjord. </a:t>
            </a:r>
          </a:p>
          <a:p>
            <a:pPr lvl="1">
              <a:lnSpc>
                <a:spcPct val="100000"/>
              </a:lnSpc>
            </a:pPr>
            <a:r>
              <a:rPr lang="nb-NO" sz="1600" i="1" dirty="0">
                <a:solidFill>
                  <a:srgbClr val="17191A"/>
                </a:solidFill>
                <a:latin typeface="Merriweather Sans" pitchFamily="2" charset="77"/>
              </a:rPr>
              <a:t>Torskeoppdrett </a:t>
            </a:r>
            <a:r>
              <a:rPr lang="nb-NO" sz="1600" i="1" dirty="0" err="1">
                <a:solidFill>
                  <a:srgbClr val="17191A"/>
                </a:solidFill>
                <a:latin typeface="Merriweather Sans" pitchFamily="2" charset="77"/>
              </a:rPr>
              <a:t>utgjer</a:t>
            </a:r>
            <a:r>
              <a:rPr lang="nb-NO" sz="1600" i="1" dirty="0">
                <a:solidFill>
                  <a:srgbClr val="17191A"/>
                </a:solidFill>
                <a:latin typeface="Merriweather Sans" pitchFamily="2" charset="77"/>
              </a:rPr>
              <a:t> </a:t>
            </a:r>
            <a:r>
              <a:rPr lang="nb-NO" sz="1600" i="1" dirty="0" err="1">
                <a:solidFill>
                  <a:srgbClr val="17191A"/>
                </a:solidFill>
                <a:latin typeface="Merriweather Sans" pitchFamily="2" charset="77"/>
              </a:rPr>
              <a:t>ein</a:t>
            </a:r>
            <a:r>
              <a:rPr lang="nb-NO" sz="1600" i="1" dirty="0">
                <a:solidFill>
                  <a:srgbClr val="17191A"/>
                </a:solidFill>
                <a:latin typeface="Merriweather Sans" pitchFamily="2" charset="77"/>
              </a:rPr>
              <a:t> uakseptabel risiko for villtorskstammen og skal </a:t>
            </a:r>
            <a:r>
              <a:rPr lang="nb-NO" sz="1600" i="1" dirty="0" err="1">
                <a:solidFill>
                  <a:srgbClr val="17191A"/>
                </a:solidFill>
                <a:latin typeface="Merriweather Sans" pitchFamily="2" charset="77"/>
              </a:rPr>
              <a:t>ikkje</a:t>
            </a:r>
            <a:r>
              <a:rPr lang="nb-NO" sz="1600" i="1" dirty="0">
                <a:solidFill>
                  <a:srgbClr val="17191A"/>
                </a:solidFill>
                <a:latin typeface="Merriweather Sans" pitchFamily="2" charset="77"/>
              </a:rPr>
              <a:t> tillatast</a:t>
            </a:r>
            <a:r>
              <a:rPr lang="nb-NO" sz="1600" dirty="0">
                <a:solidFill>
                  <a:srgbClr val="17191A"/>
                </a:solidFill>
                <a:latin typeface="Merriweather Sans" pitchFamily="2" charset="77"/>
              </a:rPr>
              <a:t>.</a:t>
            </a:r>
          </a:p>
          <a:p>
            <a:pPr marL="457189" lvl="1" indent="0">
              <a:lnSpc>
                <a:spcPct val="100000"/>
              </a:lnSpc>
              <a:buNone/>
            </a:pPr>
            <a:endParaRPr lang="nb-NO" sz="1600" dirty="0">
              <a:solidFill>
                <a:srgbClr val="17191A"/>
              </a:solidFill>
              <a:latin typeface="Merriweather Sans" pitchFamily="2" charset="77"/>
            </a:endParaRPr>
          </a:p>
          <a:p>
            <a:pPr>
              <a:lnSpc>
                <a:spcPct val="100000"/>
              </a:lnSpc>
            </a:pPr>
            <a:r>
              <a:rPr lang="nb-NO" sz="2000" dirty="0">
                <a:solidFill>
                  <a:srgbClr val="17191A"/>
                </a:solidFill>
                <a:latin typeface="Merriweather Sans" pitchFamily="2" charset="77"/>
              </a:rPr>
              <a:t>I forkant av landsmøtet utarbeidet Troms to uttalelser </a:t>
            </a:r>
            <a:br>
              <a:rPr lang="nb-NO" sz="2000" dirty="0">
                <a:solidFill>
                  <a:srgbClr val="17191A"/>
                </a:solidFill>
                <a:latin typeface="Merriweather Sans" pitchFamily="2" charset="77"/>
              </a:rPr>
            </a:br>
            <a:r>
              <a:rPr lang="nb-NO" sz="2000" dirty="0">
                <a:solidFill>
                  <a:srgbClr val="17191A"/>
                </a:solidFill>
                <a:latin typeface="Merriweather Sans" pitchFamily="2" charset="77"/>
              </a:rPr>
              <a:t>som begge ble vedtatt:</a:t>
            </a:r>
          </a:p>
          <a:p>
            <a:pPr lvl="1">
              <a:lnSpc>
                <a:spcPct val="100000"/>
              </a:lnSpc>
            </a:pPr>
            <a:r>
              <a:rPr lang="nb-NO" sz="1600" dirty="0">
                <a:solidFill>
                  <a:srgbClr val="17191A"/>
                </a:solidFill>
                <a:latin typeface="Merriweather Sans" pitchFamily="2" charset="77"/>
              </a:rPr>
              <a:t> </a:t>
            </a:r>
            <a:r>
              <a:rPr lang="nb-NO" sz="1600" i="1" dirty="0">
                <a:solidFill>
                  <a:srgbClr val="17191A"/>
                </a:solidFill>
                <a:latin typeface="Merriweather Sans" pitchFamily="2" charset="77"/>
              </a:rPr>
              <a:t>Umiddelbar stans av vindkraftinngrep i intakte naturområder</a:t>
            </a:r>
          </a:p>
          <a:p>
            <a:pPr lvl="1">
              <a:lnSpc>
                <a:spcPct val="100000"/>
              </a:lnSpc>
            </a:pPr>
            <a:r>
              <a:rPr lang="nb-NO" sz="1600" i="1" dirty="0">
                <a:solidFill>
                  <a:srgbClr val="17191A"/>
                </a:solidFill>
                <a:latin typeface="Merriweather Sans" pitchFamily="2" charset="77"/>
              </a:rPr>
              <a:t> Vi trenger god besøksforvaltning for å ta vare på natur- og kulturverdiene</a:t>
            </a:r>
          </a:p>
          <a:p>
            <a:pPr lvl="1">
              <a:lnSpc>
                <a:spcPct val="100000"/>
              </a:lnSpc>
            </a:pPr>
            <a:endParaRPr lang="nb-NO" sz="1600" i="1" dirty="0">
              <a:solidFill>
                <a:srgbClr val="17191A"/>
              </a:solidFill>
              <a:latin typeface="Merriweather Sans" pitchFamily="2" charset="77"/>
            </a:endParaRPr>
          </a:p>
          <a:p>
            <a:pPr>
              <a:lnSpc>
                <a:spcPct val="100000"/>
              </a:lnSpc>
            </a:pPr>
            <a:r>
              <a:rPr lang="nb-NO" sz="1400" dirty="0">
                <a:solidFill>
                  <a:srgbClr val="17191A"/>
                </a:solidFill>
                <a:latin typeface="Merriweather Sans" pitchFamily="2" charset="77"/>
              </a:rPr>
              <a:t>Uttalelsene finner dere på nettsiden (</a:t>
            </a:r>
            <a:r>
              <a:rPr lang="nb-NO" sz="1400" dirty="0" err="1">
                <a:solidFill>
                  <a:srgbClr val="17191A"/>
                </a:solidFill>
                <a:latin typeface="Merriweather Sans" pitchFamily="2" charset="77"/>
              </a:rPr>
              <a:t>naturvernforbundet.no</a:t>
            </a:r>
            <a:r>
              <a:rPr lang="nb-NO" sz="1400" dirty="0">
                <a:solidFill>
                  <a:srgbClr val="17191A"/>
                </a:solidFill>
                <a:latin typeface="Merriweather Sans" pitchFamily="2" charset="77"/>
              </a:rPr>
              <a:t>/</a:t>
            </a:r>
            <a:r>
              <a:rPr lang="nb-NO" sz="1400" dirty="0" err="1">
                <a:solidFill>
                  <a:srgbClr val="17191A"/>
                </a:solidFill>
                <a:latin typeface="Merriweather Sans" pitchFamily="2" charset="77"/>
              </a:rPr>
              <a:t>troms</a:t>
            </a:r>
            <a:r>
              <a:rPr lang="nb-NO" sz="1400" dirty="0">
                <a:solidFill>
                  <a:srgbClr val="17191A"/>
                </a:solidFill>
                <a:latin typeface="Merriweather Sans" pitchFamily="2" charset="77"/>
              </a:rPr>
              <a:t>/aktuelt/) </a:t>
            </a:r>
          </a:p>
          <a:p>
            <a:pPr lvl="1">
              <a:lnSpc>
                <a:spcPct val="100000"/>
              </a:lnSpc>
            </a:pPr>
            <a:endParaRPr lang="nb-NO" sz="1600" dirty="0">
              <a:solidFill>
                <a:srgbClr val="17191A"/>
              </a:solidFill>
              <a:latin typeface="Merriweather Sans" pitchFamily="2" charset="77"/>
            </a:endParaRPr>
          </a:p>
          <a:p>
            <a:pPr lvl="1">
              <a:lnSpc>
                <a:spcPct val="100000"/>
              </a:lnSpc>
            </a:pPr>
            <a:endParaRPr lang="nb-NO" sz="1600" dirty="0">
              <a:latin typeface="Merriweather Sans" pitchFamily="2" charset="77"/>
              <a:cs typeface="Arial" panose="020B0604020202020204" pitchFamily="34" charset="0"/>
            </a:endParaRPr>
          </a:p>
        </p:txBody>
      </p:sp>
      <p:pic>
        <p:nvPicPr>
          <p:cNvPr id="10" name="Bilde 9" descr="Et bilde som inneholder vindmølle, himmel, tekst, sky&#10;&#10;KI-generert innhold kan være feil.">
            <a:extLst>
              <a:ext uri="{FF2B5EF4-FFF2-40B4-BE49-F238E27FC236}">
                <a16:creationId xmlns:a16="http://schemas.microsoft.com/office/drawing/2014/main" id="{547F3705-AF91-2720-151B-BD979D5B38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5196" y="348916"/>
            <a:ext cx="2821137" cy="2625712"/>
          </a:xfrm>
          <a:prstGeom prst="rect">
            <a:avLst/>
          </a:prstGeom>
        </p:spPr>
      </p:pic>
      <p:pic>
        <p:nvPicPr>
          <p:cNvPr id="12" name="Bilde 11" descr="Et bilde som inneholder sky, tekst, himmel, utendørs&#10;&#10;KI-generert innhold kan være feil.">
            <a:extLst>
              <a:ext uri="{FF2B5EF4-FFF2-40B4-BE49-F238E27FC236}">
                <a16:creationId xmlns:a16="http://schemas.microsoft.com/office/drawing/2014/main" id="{E2E82117-CD49-72DF-1F92-296CFD9BA4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0449" y="3122258"/>
            <a:ext cx="2610627" cy="3564983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A97F6E2-781C-7258-C951-8A64D035F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3737" y="1036962"/>
            <a:ext cx="3308155" cy="248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9AA0DEEA-EF4F-CB41-7312-B01DB6A63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3737" y="3662674"/>
            <a:ext cx="3308155" cy="250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06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36FB865-08FF-A6D3-4617-9FE082F0D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3096"/>
            <a:ext cx="5765800" cy="54613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2000" b="1" dirty="0">
                <a:solidFill>
                  <a:srgbClr val="0C775D"/>
                </a:solidFill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Miljøpolitisk og organisatorisk arbeid i 2024</a:t>
            </a:r>
          </a:p>
          <a:p>
            <a:pPr marL="0" indent="0">
              <a:buNone/>
            </a:pPr>
            <a:endParaRPr lang="nb-NO" sz="2000" b="1" dirty="0">
              <a:solidFill>
                <a:srgbClr val="0C775D"/>
              </a:solidFill>
              <a:latin typeface="Merriweather Sans" pitchFamily="2" charset="77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27965" indent="-227965"/>
            <a:r>
              <a:rPr lang="nb-NO" sz="20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Oljevernkurs for medlemmer med </a:t>
            </a:r>
            <a:r>
              <a:rPr lang="nb-NO" sz="2000" dirty="0" err="1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NovuMare</a:t>
            </a:r>
            <a:r>
              <a:rPr lang="nb-NO" sz="20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 AS:</a:t>
            </a:r>
          </a:p>
          <a:p>
            <a:pPr marL="685165" lvl="1" indent="-227965"/>
            <a:r>
              <a:rPr lang="nb-NO" sz="18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NNV Troms fortsatte samarbeidet med </a:t>
            </a:r>
            <a:r>
              <a:rPr lang="nb-NO" sz="1800" dirty="0" err="1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NovuMare</a:t>
            </a:r>
            <a:r>
              <a:rPr lang="nb-NO" sz="18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 AS som på vegne av NOFO kurser og administrerer Ren Kyst beredskapen.</a:t>
            </a:r>
          </a:p>
          <a:p>
            <a:pPr marL="685165" lvl="1" indent="-227965"/>
            <a:r>
              <a:rPr lang="nb-NO" sz="18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Frivillig beredskapsgruppe som skal kunne trå til dersom vi får et landpåslag med olje langs kysten av Norge</a:t>
            </a:r>
          </a:p>
          <a:p>
            <a:pPr marL="685165" lvl="1" indent="-227965"/>
            <a:r>
              <a:rPr lang="nb-NO" sz="1800" dirty="0">
                <a:latin typeface="Merriweather Sans"/>
                <a:ea typeface="Aptos" panose="020B0004020202020204" pitchFamily="34" charset="0"/>
                <a:cs typeface="Arial"/>
              </a:rPr>
              <a:t>Til denne beredskapen rekrutteres medlemmer fra NNV Troms, og vi får en godtgjørelse på 5500 kr per medlem som gjennomfører kurset</a:t>
            </a:r>
          </a:p>
          <a:p>
            <a:pPr marL="685165" lvl="1" indent="-227965"/>
            <a:r>
              <a:rPr lang="nb-NO" sz="18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I 2024 ble det holdt to kurs: </a:t>
            </a:r>
            <a:br>
              <a:rPr lang="nb-NO" sz="18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nb-NO" sz="18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8. mai og 15. &amp; 16. oktober</a:t>
            </a:r>
          </a:p>
          <a:p>
            <a:pPr marL="685165" lvl="1" indent="-227965"/>
            <a:r>
              <a:rPr lang="nb-NO" sz="18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Det ga inntekt til fylkeslaget på 72 800 kr</a:t>
            </a:r>
          </a:p>
          <a:p>
            <a:pPr marL="0" indent="0">
              <a:buNone/>
            </a:pPr>
            <a:endParaRPr lang="nb-NO" sz="2000" b="1" dirty="0">
              <a:solidFill>
                <a:srgbClr val="0C775D"/>
              </a:solidFill>
              <a:latin typeface="Merriweather Sans" pitchFamily="2" charset="77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7" name="Bilde 6" descr="Et bilde som inneholder tekst, krypdyr, skilpadde, pattedyr&#10;&#10;KI-generert innhold kan være feil.">
            <a:extLst>
              <a:ext uri="{FF2B5EF4-FFF2-40B4-BE49-F238E27FC236}">
                <a16:creationId xmlns:a16="http://schemas.microsoft.com/office/drawing/2014/main" id="{3557E1F2-1361-6693-4402-39515F6B11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453" y="1777377"/>
            <a:ext cx="4671469" cy="3328494"/>
          </a:xfrm>
          <a:prstGeom prst="rect">
            <a:avLst/>
          </a:prstGeom>
        </p:spPr>
      </p:pic>
      <p:pic>
        <p:nvPicPr>
          <p:cNvPr id="2050" name="Picture 2" descr="NovuMare AS - Vi gjør deg Best">
            <a:extLst>
              <a:ext uri="{FF2B5EF4-FFF2-40B4-BE49-F238E27FC236}">
                <a16:creationId xmlns:a16="http://schemas.microsoft.com/office/drawing/2014/main" id="{56C3D118-8B12-FDCA-BCBE-05200ABEB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5635" y="0"/>
            <a:ext cx="1749287" cy="163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302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CD7B77E4-C49E-3D59-C84B-B980D183E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404951"/>
            <a:ext cx="10894764" cy="6035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b="1">
                <a:solidFill>
                  <a:srgbClr val="0C775D"/>
                </a:solidFill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Miljøpolitisk og organisatorisk arbeid</a:t>
            </a:r>
            <a:endParaRPr lang="nb-NO" sz="2000">
              <a:latin typeface="Merriweather Sans" pitchFamily="2" charset="77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nb-NO" sz="200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Samarbeid med tilsluttede organisasjoner i Forum for natur og friluftsliv Troms:</a:t>
            </a:r>
            <a:br>
              <a:rPr lang="nb-NO" sz="200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</a:br>
            <a:endParaRPr lang="nb-NO" sz="2000">
              <a:latin typeface="Merriweather Sans" pitchFamily="2" charset="77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nb-NO" sz="200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NNV Troms har bidratt til 15 høringsuttalelser og brev via FNF Troms </a:t>
            </a:r>
            <a:br>
              <a:rPr lang="nb-NO" sz="200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nb-NO" sz="1600" i="1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(</a:t>
            </a:r>
            <a:r>
              <a:rPr lang="nb-NO" sz="1600" i="1" err="1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fnf-nett.no</a:t>
            </a:r>
            <a:r>
              <a:rPr lang="nb-NO" sz="1600" i="1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/</a:t>
            </a:r>
            <a:r>
              <a:rPr lang="nb-NO" sz="1600" i="1" err="1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troms</a:t>
            </a:r>
            <a:r>
              <a:rPr lang="nb-NO" sz="1600" i="1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/uttalelser/)</a:t>
            </a:r>
            <a:endParaRPr lang="nb-NO" sz="2000" i="1">
              <a:latin typeface="Merriweather Sans" pitchFamily="2" charset="77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nb-NO" sz="200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Den tredje utgaven av </a:t>
            </a:r>
            <a:r>
              <a:rPr lang="nb-NO" sz="2000" i="1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Natur i Nord-konferansen </a:t>
            </a:r>
            <a:r>
              <a:rPr lang="nb-NO" sz="200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ble holdt 25. og 26. november i Tromsø, og tok for seg vassdrag og elvedelta. NNV Troms  var godt representert sammen med lokallaget Tromsø og Omegn, og Midt-Troms deltok på workshopen på dag to</a:t>
            </a:r>
          </a:p>
        </p:txBody>
      </p:sp>
      <p:pic>
        <p:nvPicPr>
          <p:cNvPr id="2" name="Bilde 1" descr="Et bilde som inneholder scenebilde, innendørs, person, tak&#10;&#10;KI-generert innhold kan være feil.">
            <a:extLst>
              <a:ext uri="{FF2B5EF4-FFF2-40B4-BE49-F238E27FC236}">
                <a16:creationId xmlns:a16="http://schemas.microsoft.com/office/drawing/2014/main" id="{24F19148-0456-80E6-3B53-D2315BFE2C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320"/>
          <a:stretch/>
        </p:blipFill>
        <p:spPr bwMode="auto">
          <a:xfrm>
            <a:off x="1144189" y="3657600"/>
            <a:ext cx="7107459" cy="2484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Ingen bildebeskrivelse er tilgjengelig.">
            <a:extLst>
              <a:ext uri="{FF2B5EF4-FFF2-40B4-BE49-F238E27FC236}">
                <a16:creationId xmlns:a16="http://schemas.microsoft.com/office/drawing/2014/main" id="{F6783A63-8CF4-D76E-5E13-E2044A4DF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2366" y="3591489"/>
            <a:ext cx="2425447" cy="242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260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8C82A2-0F74-AF12-8990-DD95FC406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91" y="210232"/>
            <a:ext cx="5257800" cy="757619"/>
          </a:xfrm>
        </p:spPr>
        <p:txBody>
          <a:bodyPr>
            <a:noAutofit/>
          </a:bodyPr>
          <a:lstStyle/>
          <a:p>
            <a:r>
              <a:rPr lang="nb-NO" sz="2000" b="1" dirty="0">
                <a:solidFill>
                  <a:srgbClr val="0C775D"/>
                </a:solidFill>
                <a:latin typeface="Merriweather Sans" pitchFamily="2" charset="77"/>
                <a:cs typeface="Arial" panose="020B0604020202020204" pitchFamily="34" charset="0"/>
              </a:rPr>
              <a:t>Fylkessekretær timebruk (50% stilling)</a:t>
            </a:r>
            <a:endParaRPr lang="nb-NO" sz="20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B4FF700-312F-FD68-E9A8-C9F9124D8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3034" y="881998"/>
            <a:ext cx="3988253" cy="2289465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nb-NO" sz="1600" dirty="0">
                <a:latin typeface="Merriweather Sans" pitchFamily="2" charset="77"/>
              </a:rPr>
              <a:t>Utdrag: </a:t>
            </a:r>
          </a:p>
          <a:p>
            <a:pPr>
              <a:lnSpc>
                <a:spcPct val="110000"/>
              </a:lnSpc>
            </a:pPr>
            <a:r>
              <a:rPr lang="nb-NO" sz="1600" dirty="0">
                <a:latin typeface="Merriweather Sans" pitchFamily="2" charset="77"/>
              </a:rPr>
              <a:t>Juli: opplæring og nettsaker</a:t>
            </a:r>
          </a:p>
          <a:p>
            <a:pPr>
              <a:lnSpc>
                <a:spcPct val="110000"/>
              </a:lnSpc>
            </a:pPr>
            <a:r>
              <a:rPr lang="nb-NO" sz="1600" dirty="0">
                <a:latin typeface="Merriweather Sans" pitchFamily="2" charset="77"/>
              </a:rPr>
              <a:t>November: landsmøte</a:t>
            </a:r>
          </a:p>
          <a:p>
            <a:pPr>
              <a:lnSpc>
                <a:spcPct val="110000"/>
              </a:lnSpc>
            </a:pPr>
            <a:r>
              <a:rPr lang="nb-NO" sz="1600" dirty="0">
                <a:latin typeface="Merriweather Sans" pitchFamily="2" charset="77"/>
              </a:rPr>
              <a:t>Desember: julebrev og velkomstbrev til nye medlemmer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CB092E3-E0A8-C402-C26B-11BF53E143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2179577"/>
              </p:ext>
            </p:extLst>
          </p:nvPr>
        </p:nvGraphicFramePr>
        <p:xfrm>
          <a:off x="180716" y="881997"/>
          <a:ext cx="7731889" cy="5696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8A056CA-CF12-BC78-44F0-D790F6DF67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5570023"/>
              </p:ext>
            </p:extLst>
          </p:nvPr>
        </p:nvGraphicFramePr>
        <p:xfrm>
          <a:off x="498658" y="2712825"/>
          <a:ext cx="6939389" cy="3934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kstSylinder 8">
            <a:extLst>
              <a:ext uri="{FF2B5EF4-FFF2-40B4-BE49-F238E27FC236}">
                <a16:creationId xmlns:a16="http://schemas.microsoft.com/office/drawing/2014/main" id="{C681C040-4007-D04A-0E24-39F0D2F37C7B}"/>
              </a:ext>
            </a:extLst>
          </p:cNvPr>
          <p:cNvSpPr txBox="1"/>
          <p:nvPr/>
        </p:nvSpPr>
        <p:spPr>
          <a:xfrm>
            <a:off x="8023034" y="3378538"/>
            <a:ext cx="3670308" cy="1572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b-NO" sz="1600" dirty="0">
                <a:latin typeface="Merriweather Sans" pitchFamily="2" charset="77"/>
              </a:rPr>
              <a:t>Utdrag: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600" dirty="0">
                <a:latin typeface="Merriweather Sans" pitchFamily="2" charset="77"/>
              </a:rPr>
              <a:t>Bistått ved behov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600" dirty="0">
                <a:latin typeface="Merriweather Sans" pitchFamily="2" charset="77"/>
              </a:rPr>
              <a:t>Hovedsakelig arrangement-planlegging</a:t>
            </a:r>
            <a:r>
              <a:rPr lang="nb-NO" dirty="0">
                <a:latin typeface="Merriweather Sans" pitchFamily="2" charset="77"/>
              </a:rPr>
              <a:t> 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D2842001-23CC-12AC-EA7A-3D5097185376}"/>
              </a:ext>
            </a:extLst>
          </p:cNvPr>
          <p:cNvSpPr txBox="1"/>
          <p:nvPr/>
        </p:nvSpPr>
        <p:spPr>
          <a:xfrm>
            <a:off x="7180729" y="-5244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8ED39776-BEF0-2373-924F-8AE5DDC75D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428208"/>
              </p:ext>
            </p:extLst>
          </p:nvPr>
        </p:nvGraphicFramePr>
        <p:xfrm>
          <a:off x="1322068" y="2712825"/>
          <a:ext cx="5292567" cy="3595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kstSylinder 14">
            <a:extLst>
              <a:ext uri="{FF2B5EF4-FFF2-40B4-BE49-F238E27FC236}">
                <a16:creationId xmlns:a16="http://schemas.microsoft.com/office/drawing/2014/main" id="{01EE14A0-54E7-A769-4013-39C5E5F42A6D}"/>
              </a:ext>
            </a:extLst>
          </p:cNvPr>
          <p:cNvSpPr txBox="1"/>
          <p:nvPr/>
        </p:nvSpPr>
        <p:spPr>
          <a:xfrm>
            <a:off x="8023034" y="3378738"/>
            <a:ext cx="3670308" cy="1161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b-NO" sz="1600" dirty="0">
                <a:latin typeface="Merriweather Sans" pitchFamily="2" charset="77"/>
              </a:rPr>
              <a:t>Utdrag: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600" dirty="0">
                <a:latin typeface="Merriweather Sans" pitchFamily="2" charset="77"/>
              </a:rPr>
              <a:t>Bistått ved behov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600" dirty="0">
                <a:latin typeface="Merriweather Sans" pitchFamily="2" charset="77"/>
              </a:rPr>
              <a:t>Hovedsakelig opp mot årsmøter</a:t>
            </a:r>
            <a:endParaRPr lang="nb-NO" dirty="0">
              <a:latin typeface="Merriweather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8757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" grpId="0">
        <p:bldAsOne/>
      </p:bldGraphic>
      <p:bldGraphic spid="7" grpId="1">
        <p:bldAsOne/>
      </p:bldGraphic>
      <p:bldGraphic spid="13" grpId="0">
        <p:bldAsOne/>
      </p:bldGraphic>
      <p:bldP spid="15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BF2293-8B8C-5EBE-C83F-F8BD1B8E8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b="1">
                <a:solidFill>
                  <a:srgbClr val="0C775D"/>
                </a:solidFill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Sak 5: Innmeldte saker</a:t>
            </a:r>
            <a:endParaRPr lang="nb-NO" sz="280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7AD23F6-4EFF-AD40-87A1-01CC47071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i="1" dirty="0">
                <a:solidFill>
                  <a:srgbClr val="17191A"/>
                </a:solidFill>
                <a:latin typeface="Merriweather Sans" pitchFamily="2" charset="77"/>
              </a:rPr>
              <a:t>To medlemmer har meldt inn saker og forslag til årsmøte innen fristen 22.03.25:</a:t>
            </a:r>
          </a:p>
          <a:p>
            <a:pPr marL="0" indent="0">
              <a:buNone/>
            </a:pPr>
            <a:endParaRPr lang="nb-NO" sz="2000" i="1" dirty="0">
              <a:solidFill>
                <a:srgbClr val="17191A"/>
              </a:solidFill>
              <a:latin typeface="Merriweather Sans" pitchFamily="2" charset="77"/>
            </a:endParaRPr>
          </a:p>
          <a:p>
            <a:r>
              <a:rPr lang="nb-NO" sz="2000" i="1" dirty="0">
                <a:solidFill>
                  <a:srgbClr val="17191A"/>
                </a:solidFill>
                <a:latin typeface="Merriweather Sans" pitchFamily="2" charset="77"/>
              </a:rPr>
              <a:t>Medlem ønsker at Naturvernforbundet skal vedta fullstendig stopp av torskeoppdrett.</a:t>
            </a:r>
          </a:p>
          <a:p>
            <a:r>
              <a:rPr lang="nb-NO" sz="2000" i="1" dirty="0">
                <a:solidFill>
                  <a:srgbClr val="17191A"/>
                </a:solidFill>
                <a:latin typeface="Merriweather Sans" pitchFamily="2" charset="77"/>
              </a:rPr>
              <a:t>Medlem vil gjerne melde inn til årsmøtet </a:t>
            </a:r>
            <a:r>
              <a:rPr lang="nb-NO" sz="2000" i="1" dirty="0" err="1">
                <a:solidFill>
                  <a:srgbClr val="17191A"/>
                </a:solidFill>
                <a:latin typeface="Merriweather Sans" pitchFamily="2" charset="77"/>
              </a:rPr>
              <a:t>eit</a:t>
            </a:r>
            <a:r>
              <a:rPr lang="nb-NO" sz="2000" i="1" dirty="0">
                <a:solidFill>
                  <a:srgbClr val="17191A"/>
                </a:solidFill>
                <a:latin typeface="Merriweather Sans" pitchFamily="2" charset="77"/>
              </a:rPr>
              <a:t> forslag til uttalelse om elektrifisering av Melkøya. (med vedlagt forslag til uttalelse)</a:t>
            </a:r>
          </a:p>
          <a:p>
            <a:endParaRPr lang="nb-NO" sz="2000" i="1" dirty="0">
              <a:solidFill>
                <a:srgbClr val="17191A"/>
              </a:solidFill>
              <a:latin typeface="Merriweather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20056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CE1473-65F9-32D8-FF8E-A376CB744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769"/>
            <a:ext cx="10515600" cy="1325563"/>
          </a:xfrm>
        </p:spPr>
        <p:txBody>
          <a:bodyPr>
            <a:normAutofit/>
          </a:bodyPr>
          <a:lstStyle/>
          <a:p>
            <a:r>
              <a:rPr lang="nb-NO" sz="2800" b="1" dirty="0">
                <a:solidFill>
                  <a:srgbClr val="0C775D"/>
                </a:solidFill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Sak 6: Aktivitetsplan 2025</a:t>
            </a:r>
            <a:endParaRPr lang="nb-NO" sz="28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7FB1DD6-D866-F030-128C-61E8AB24C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7793"/>
            <a:ext cx="10515600" cy="4351339"/>
          </a:xfrm>
        </p:spPr>
        <p:txBody>
          <a:bodyPr>
            <a:noAutofit/>
          </a:bodyPr>
          <a:lstStyle/>
          <a:p>
            <a:r>
              <a:rPr lang="nb-NO" sz="2000" i="1" dirty="0">
                <a:solidFill>
                  <a:srgbClr val="17191A"/>
                </a:solidFill>
                <a:latin typeface="Merriweather Sans" pitchFamily="2" charset="77"/>
              </a:rPr>
              <a:t>Årsmøtet vedtar hvilke saker som skal prioriteres i det kommende året og som styret skal jobbe mot og følge opp.</a:t>
            </a:r>
            <a:br>
              <a:rPr lang="nb-NO" sz="2000" i="1" dirty="0">
                <a:solidFill>
                  <a:srgbClr val="17191A"/>
                </a:solidFill>
                <a:latin typeface="Merriweather Sans" pitchFamily="2" charset="77"/>
              </a:rPr>
            </a:br>
            <a:endParaRPr lang="nb-NO" sz="2000" i="1" dirty="0">
              <a:solidFill>
                <a:srgbClr val="17191A"/>
              </a:solidFill>
              <a:latin typeface="Merriweather Sans" pitchFamily="2" charset="77"/>
            </a:endParaRPr>
          </a:p>
          <a:p>
            <a:pPr marL="0" indent="0">
              <a:buNone/>
            </a:pPr>
            <a:r>
              <a:rPr lang="nb-NO" sz="2000" b="1" dirty="0">
                <a:solidFill>
                  <a:srgbClr val="0C775D"/>
                </a:solidFill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Hovedprioriteringer:</a:t>
            </a:r>
            <a:endParaRPr lang="nb-NO" sz="2000" i="1" dirty="0">
              <a:solidFill>
                <a:srgbClr val="17191A"/>
              </a:solidFill>
              <a:latin typeface="Merriweather Sans" pitchFamily="2" charset="77"/>
            </a:endParaRPr>
          </a:p>
          <a:p>
            <a:pPr lvl="0">
              <a:lnSpc>
                <a:spcPct val="116000"/>
              </a:lnSpc>
            </a:pPr>
            <a:r>
              <a:rPr lang="nb-NO" sz="2000" i="1" dirty="0">
                <a:latin typeface="Merriweather Sans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Vern om naturarven, arbeide mot naturskadelige inngrep og fremme bærekraftig bruk av naturen.</a:t>
            </a:r>
            <a:endParaRPr lang="nb-NO" sz="2000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6000"/>
              </a:lnSpc>
            </a:pPr>
            <a:r>
              <a:rPr lang="nb-NO" sz="2000" i="1" dirty="0">
                <a:latin typeface="Merriweather Sans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Arbeide mot miljøskadelige oppdrettsprosjekter i Troms, og fremme miljøvennlige løsninger.</a:t>
            </a:r>
            <a:endParaRPr lang="nb-NO" sz="2000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r>
              <a:rPr lang="nb-NO" sz="2000" i="1" dirty="0">
                <a:latin typeface="Merriweather Sans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Styrke organisasjonen med flere lokallag, flere aktive medlemmer og øke samarbeidet mellom lokallagene.</a:t>
            </a:r>
          </a:p>
          <a:p>
            <a:pPr>
              <a:lnSpc>
                <a:spcPct val="116000"/>
              </a:lnSpc>
              <a:spcAft>
                <a:spcPts val="800"/>
              </a:spcAft>
            </a:pPr>
            <a:endParaRPr lang="nb-NO" sz="20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nb-NO" sz="2000" dirty="0"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D92FCC7E-26EB-D30A-CB23-41B68C85343F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2000" dirty="0"/>
          </a:p>
        </p:txBody>
      </p:sp>
      <p:pic>
        <p:nvPicPr>
          <p:cNvPr id="17" name="Bilde 16" descr="Et bilde som inneholder tekst, skjermbilde, Font, dokument&#10;&#10;KI-generert innhold kan være feil.">
            <a:extLst>
              <a:ext uri="{FF2B5EF4-FFF2-40B4-BE49-F238E27FC236}">
                <a16:creationId xmlns:a16="http://schemas.microsoft.com/office/drawing/2014/main" id="{2FAE1DD8-9315-AE88-22B8-C4D5B9E5B5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571"/>
          <a:stretch/>
        </p:blipFill>
        <p:spPr>
          <a:xfrm>
            <a:off x="838200" y="2079451"/>
            <a:ext cx="7772400" cy="4665907"/>
          </a:xfrm>
          <a:prstGeom prst="rect">
            <a:avLst/>
          </a:prstGeom>
        </p:spPr>
      </p:pic>
      <p:pic>
        <p:nvPicPr>
          <p:cNvPr id="19" name="Bilde 18" descr="Et bilde som inneholder tekst, skjermbilde, Font, algebra&#10;&#10;KI-generert innhold kan være feil.">
            <a:extLst>
              <a:ext uri="{FF2B5EF4-FFF2-40B4-BE49-F238E27FC236}">
                <a16:creationId xmlns:a16="http://schemas.microsoft.com/office/drawing/2014/main" id="{CBF004A9-8520-1945-2488-8796AA64AA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045196"/>
            <a:ext cx="7772400" cy="3709555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8D2A81A7-2B73-1C9F-0B11-F5FCEC04C001}"/>
              </a:ext>
            </a:extLst>
          </p:cNvPr>
          <p:cNvSpPr txBox="1"/>
          <p:nvPr/>
        </p:nvSpPr>
        <p:spPr>
          <a:xfrm>
            <a:off x="838200" y="996624"/>
            <a:ext cx="10363200" cy="1036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6000"/>
              </a:lnSpc>
              <a:spcAft>
                <a:spcPts val="800"/>
              </a:spcAft>
            </a:pPr>
            <a:r>
              <a:rPr lang="nb-NO" dirty="0">
                <a:solidFill>
                  <a:srgbClr val="000000"/>
                </a:solidFill>
                <a:latin typeface="Merriweather Sans" pitchFamily="2" charset="77"/>
              </a:rPr>
              <a:t>Ved utgangen av 2024 var det 1115 medlemmer i Naturvernforbundet i Troms. Vi har mål om flere medlemmer innen utgangen av 2025, og ønsker å nå ut til nye grupper grupper. Dette skal vi få til ved å:</a:t>
            </a:r>
          </a:p>
        </p:txBody>
      </p:sp>
    </p:spTree>
    <p:extLst>
      <p:ext uri="{BB962C8B-B14F-4D97-AF65-F5344CB8AC3E}">
        <p14:creationId xmlns:p14="http://schemas.microsoft.com/office/powerpoint/2010/main" val="26113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ssholder for innhold 4" descr="Et bilde som inneholder tekst, klær, person, skjermbilde&#10;&#10;KI-generert innhold kan være feil.">
            <a:extLst>
              <a:ext uri="{FF2B5EF4-FFF2-40B4-BE49-F238E27FC236}">
                <a16:creationId xmlns:a16="http://schemas.microsoft.com/office/drawing/2014/main" id="{55AB3C9E-5626-34AE-9D26-D255BB6EB3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16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5818E2E-6A29-1ED0-9FE6-AEC164B41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2473" y="365124"/>
            <a:ext cx="5241579" cy="2314013"/>
          </a:xfrm>
        </p:spPr>
        <p:txBody>
          <a:bodyPr>
            <a:noAutofit/>
          </a:bodyPr>
          <a:lstStyle/>
          <a:p>
            <a:r>
              <a:rPr lang="nb-NO" sz="2800" b="1" dirty="0">
                <a:solidFill>
                  <a:srgbClr val="0C775D"/>
                </a:solidFill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Sak 1: Valg av møteleder, referent og protokollunderskrivere </a:t>
            </a:r>
            <a:endParaRPr lang="nb-NO" sz="2800" dirty="0">
              <a:latin typeface="Merriweather Sans" pitchFamily="2" charset="77"/>
            </a:endParaRPr>
          </a:p>
        </p:txBody>
      </p:sp>
      <p:pic>
        <p:nvPicPr>
          <p:cNvPr id="8" name="Bilde 7" descr="Et bilde som inneholder pattedyr, utendørs, hjort, gevir&#10;&#10;KI-generert innhold kan være feil.">
            <a:extLst>
              <a:ext uri="{FF2B5EF4-FFF2-40B4-BE49-F238E27FC236}">
                <a16:creationId xmlns:a16="http://schemas.microsoft.com/office/drawing/2014/main" id="{D82B3AC1-3F72-074B-8AA7-55EBC0E065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32" t="-1" r="23334" b="-1"/>
          <a:stretch/>
        </p:blipFill>
        <p:spPr>
          <a:xfrm>
            <a:off x="2" y="10"/>
            <a:ext cx="6095999" cy="6857991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6604B30-FA90-F1C8-2B49-6CCC55D26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2474" y="2523115"/>
            <a:ext cx="4731327" cy="3742763"/>
          </a:xfrm>
        </p:spPr>
        <p:txBody>
          <a:bodyPr>
            <a:normAutofit/>
          </a:bodyPr>
          <a:lstStyle/>
          <a:p>
            <a:r>
              <a:rPr lang="nb-NO" sz="2000" i="1">
                <a:latin typeface="Merriweather Sans" pitchFamily="2" charset="77"/>
              </a:rPr>
              <a:t>Årsmøtet velger en/flere møteleder(e) for å lede årsmøtet gjennom møtet. I tillegg velges det en/flere referent(er) til å skrive protokoll. I tillegg velges det to til å signere protokollen og godkjenne at denne er riktig.</a:t>
            </a:r>
          </a:p>
          <a:p>
            <a:pPr marL="0" indent="0">
              <a:buNone/>
            </a:pPr>
            <a:endParaRPr lang="nb-NO" sz="2000" i="1">
              <a:latin typeface="Merriweather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43993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lassholder for innhold 8" descr="Et bilde som inneholder tekst, klær, person, utendørs&#10;&#10;KI-generert innhold kan være feil.">
            <a:extLst>
              <a:ext uri="{FF2B5EF4-FFF2-40B4-BE49-F238E27FC236}">
                <a16:creationId xmlns:a16="http://schemas.microsoft.com/office/drawing/2014/main" id="{5590C233-4D43-69D2-7089-D6C359A627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31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ssholder for innhold 4" descr="Et bilde som inneholder tekst, skjermbilde, forretningskort, Font&#10;&#10;KI-generert innhold kan være feil.">
            <a:extLst>
              <a:ext uri="{FF2B5EF4-FFF2-40B4-BE49-F238E27FC236}">
                <a16:creationId xmlns:a16="http://schemas.microsoft.com/office/drawing/2014/main" id="{99E60BF1-449D-9D32-3BEA-9B929B512B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85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lassholder for innhold 8" descr="Et bilde som inneholder tekst, klær, skjermbilde, mann&#10;&#10;KI-generert innhold kan være feil.">
            <a:extLst>
              <a:ext uri="{FF2B5EF4-FFF2-40B4-BE49-F238E27FC236}">
                <a16:creationId xmlns:a16="http://schemas.microsoft.com/office/drawing/2014/main" id="{A83ECCD2-75D4-A480-7394-FD3C7277C5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6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45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lassholder for innhold 8" descr="Et bilde som inneholder tekst, klær, person, sko&#10;&#10;KI-generert innhold kan være feil.">
            <a:extLst>
              <a:ext uri="{FF2B5EF4-FFF2-40B4-BE49-F238E27FC236}">
                <a16:creationId xmlns:a16="http://schemas.microsoft.com/office/drawing/2014/main" id="{F6BB0562-5140-FBF8-52EF-B13420437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6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48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lassholder for innhold 8" descr="Et bilde som inneholder klær, tekst, Menneskeansikt, tre&#10;&#10;KI-generert innhold kan være feil.">
            <a:extLst>
              <a:ext uri="{FF2B5EF4-FFF2-40B4-BE49-F238E27FC236}">
                <a16:creationId xmlns:a16="http://schemas.microsoft.com/office/drawing/2014/main" id="{ACFB1FFE-DB01-DB43-CC2F-8E6AAD1F2E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26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ssholder for innhold 4" descr="Et bilde som inneholder klær, tekst, vann, gutt&#10;&#10;KI-generert innhold kan være feil.">
            <a:extLst>
              <a:ext uri="{FF2B5EF4-FFF2-40B4-BE49-F238E27FC236}">
                <a16:creationId xmlns:a16="http://schemas.microsoft.com/office/drawing/2014/main" id="{FCE3B11B-9785-6F8A-F7F1-E1A62B8278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51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534019-0E0D-4506-E37D-AB69C4C4A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77" y="372441"/>
            <a:ext cx="10515600" cy="1325563"/>
          </a:xfrm>
        </p:spPr>
        <p:txBody>
          <a:bodyPr>
            <a:normAutofit/>
          </a:bodyPr>
          <a:lstStyle/>
          <a:p>
            <a:r>
              <a:rPr lang="nb-NO" sz="2800" b="1" dirty="0">
                <a:solidFill>
                  <a:srgbClr val="0C775D"/>
                </a:solidFill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Sak 8: Valg</a:t>
            </a:r>
            <a:endParaRPr lang="nb-NO" sz="28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BD73BD6-5088-5112-9F1A-1E0A9A817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576" y="1705320"/>
            <a:ext cx="4470720" cy="4351339"/>
          </a:xfrm>
        </p:spPr>
        <p:txBody>
          <a:bodyPr>
            <a:normAutofit/>
          </a:bodyPr>
          <a:lstStyle/>
          <a:p>
            <a:r>
              <a:rPr lang="nb-NO" sz="2000" i="1" dirty="0">
                <a:solidFill>
                  <a:srgbClr val="17191A"/>
                </a:solidFill>
                <a:latin typeface="Merriweather Sans" pitchFamily="2" charset="77"/>
              </a:rPr>
              <a:t>Valgkomiteen har foreslått leder for fylkeslaget, øvrige styre-medlemmer og evt.</a:t>
            </a:r>
            <a:r>
              <a:rPr lang="nb-NO" sz="2000" dirty="0">
                <a:solidFill>
                  <a:srgbClr val="17191A"/>
                </a:solidFill>
                <a:latin typeface="Merriweather Sans" pitchFamily="2" charset="77"/>
              </a:rPr>
              <a:t> </a:t>
            </a:r>
            <a:r>
              <a:rPr lang="nb-NO" sz="2000" i="1" dirty="0">
                <a:solidFill>
                  <a:srgbClr val="17191A"/>
                </a:solidFill>
                <a:latin typeface="Merriweather Sans" pitchFamily="2" charset="77"/>
              </a:rPr>
              <a:t>varaer. Årsmøtet gjennomfører valget. Videre velges valgkomité og revisor basert på forslag fra styret.</a:t>
            </a:r>
          </a:p>
          <a:p>
            <a:endParaRPr lang="nb-NO" sz="2000" i="1" dirty="0">
              <a:solidFill>
                <a:srgbClr val="17191A"/>
              </a:solidFill>
              <a:latin typeface="Merriweather Sans" pitchFamily="2" charset="77"/>
            </a:endParaRPr>
          </a:p>
          <a:p>
            <a:r>
              <a:rPr lang="nb-NO" sz="2000" i="1" dirty="0">
                <a:solidFill>
                  <a:srgbClr val="17191A"/>
                </a:solidFill>
                <a:latin typeface="Merriweather Sans" pitchFamily="2" charset="77"/>
              </a:rPr>
              <a:t> Ordet gis til valgkomiteen:</a:t>
            </a:r>
          </a:p>
          <a:p>
            <a:endParaRPr lang="nb-NO" sz="2000" i="1" dirty="0">
              <a:solidFill>
                <a:srgbClr val="17191A"/>
              </a:solidFill>
              <a:latin typeface="Merriweather Sans" pitchFamily="2" charset="77"/>
            </a:endParaRPr>
          </a:p>
          <a:p>
            <a:r>
              <a:rPr lang="nb-NO" sz="1600" i="1" dirty="0">
                <a:solidFill>
                  <a:srgbClr val="17191A"/>
                </a:solidFill>
                <a:latin typeface="Merriweather Sans" pitchFamily="2" charset="77"/>
              </a:rPr>
              <a:t>Tillegg: Natur og Ungdom Troms kan stille med en representant i styret som de velger selv</a:t>
            </a:r>
            <a:endParaRPr lang="nb-NO" sz="1600" dirty="0"/>
          </a:p>
        </p:txBody>
      </p:sp>
      <p:pic>
        <p:nvPicPr>
          <p:cNvPr id="5" name="Bilde 4" descr="Et bilde som inneholder tekst, skjermbilde, Font, dokument&#10;&#10;KI-generert innhold kan være feil.">
            <a:extLst>
              <a:ext uri="{FF2B5EF4-FFF2-40B4-BE49-F238E27FC236}">
                <a16:creationId xmlns:a16="http://schemas.microsoft.com/office/drawing/2014/main" id="{8CF78BF8-59C1-E007-1065-C8F147CC1E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786" y="278642"/>
            <a:ext cx="6620623" cy="630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3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BA984E0-E572-CC4E-AEBF-13976B13C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51" y="235947"/>
            <a:ext cx="4440856" cy="2228075"/>
          </a:xfrm>
        </p:spPr>
        <p:txBody>
          <a:bodyPr>
            <a:normAutofit/>
          </a:bodyPr>
          <a:lstStyle/>
          <a:p>
            <a:r>
              <a:rPr lang="nb-NO" sz="2800" b="1">
                <a:solidFill>
                  <a:srgbClr val="0C775D"/>
                </a:solidFill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Sak 2: Godkjenning av innkalling og dagsorden</a:t>
            </a:r>
            <a:endParaRPr lang="nb-NO" sz="2800">
              <a:latin typeface="Merriweather Sans" pitchFamily="2" charset="77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3FF8AC3-E189-69F3-1A25-C64DFF3AF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766" y="2306430"/>
            <a:ext cx="4440855" cy="3143241"/>
          </a:xfrm>
        </p:spPr>
        <p:txBody>
          <a:bodyPr>
            <a:normAutofit/>
          </a:bodyPr>
          <a:lstStyle/>
          <a:p>
            <a:r>
              <a:rPr lang="nb-NO" sz="2000" i="1">
                <a:latin typeface="Merriweather Sans" pitchFamily="2" charset="77"/>
              </a:rPr>
              <a:t>Årsmøtet godkjenner innkallingen, altså at årsmøtet er lovlig innkalt.  </a:t>
            </a:r>
            <a:br>
              <a:rPr lang="nb-NO" sz="2000" i="1">
                <a:latin typeface="Merriweather Sans" pitchFamily="2" charset="77"/>
              </a:rPr>
            </a:br>
            <a:r>
              <a:rPr lang="nb-NO" sz="2000" i="1">
                <a:latin typeface="Merriweather Sans" pitchFamily="2" charset="77"/>
              </a:rPr>
              <a:t>I tillegg godkjennes sakslisten for årsmøtet, altså hvilke saker som skal behandles på møtet. </a:t>
            </a:r>
            <a:endParaRPr lang="nb-NO" sz="2000"/>
          </a:p>
        </p:txBody>
      </p:sp>
      <p:pic>
        <p:nvPicPr>
          <p:cNvPr id="5" name="Bilde 4" descr="Et bilde som inneholder utendørs, himmel, vadefugl, vann&#10;&#10;KI-generert innhold kan være feil.">
            <a:extLst>
              <a:ext uri="{FF2B5EF4-FFF2-40B4-BE49-F238E27FC236}">
                <a16:creationId xmlns:a16="http://schemas.microsoft.com/office/drawing/2014/main" id="{0040A831-8915-EE73-382A-75B8AB13F7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994" r="20102"/>
          <a:stretch/>
        </p:blipFill>
        <p:spPr>
          <a:xfrm>
            <a:off x="5010387" y="10"/>
            <a:ext cx="7181613" cy="685799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78927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BF07C4-B2E3-3A23-A036-D54D5690A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b="1">
                <a:solidFill>
                  <a:srgbClr val="0C775D"/>
                </a:solidFill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Sak 3: Styrets årsmelding 2024</a:t>
            </a:r>
            <a:endParaRPr lang="nb-NO" sz="280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04E2F96-2713-3B6E-9805-A467DF570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03405" cy="4351339"/>
          </a:xfrm>
        </p:spPr>
        <p:txBody>
          <a:bodyPr>
            <a:normAutofit/>
          </a:bodyPr>
          <a:lstStyle/>
          <a:p>
            <a:r>
              <a:rPr lang="nb-NO" sz="2000" i="1">
                <a:solidFill>
                  <a:srgbClr val="17191A"/>
                </a:solidFill>
                <a:latin typeface="Merriweather Sans" pitchFamily="2" charset="77"/>
              </a:rPr>
              <a:t>Beskrivelse av året som har gått med aktiviteter og resultater. Årsmøtet godkjenner årsmeldingen som en rapport for fjoråret. Dersom årsmøtet ønsker å legge til noe, vedtas dette punktvis i protokollen.</a:t>
            </a:r>
          </a:p>
          <a:p>
            <a:endParaRPr lang="nb-NO" sz="2400" i="1">
              <a:solidFill>
                <a:srgbClr val="17191A"/>
              </a:solidFill>
              <a:latin typeface="Merriweather Sans" pitchFamily="2" charset="77"/>
            </a:endParaRPr>
          </a:p>
          <a:p>
            <a:r>
              <a:rPr lang="nb-NO" sz="2000" i="1">
                <a:solidFill>
                  <a:srgbClr val="17191A"/>
                </a:solidFill>
                <a:latin typeface="Merriweather Sans" pitchFamily="2" charset="77"/>
              </a:rPr>
              <a:t> </a:t>
            </a:r>
            <a:r>
              <a:rPr lang="nb-NO" sz="2000">
                <a:solidFill>
                  <a:srgbClr val="17191A"/>
                </a:solidFill>
                <a:latin typeface="Merriweather Sans" pitchFamily="2" charset="77"/>
              </a:rPr>
              <a:t>Utdrag fra årsmeldingen på de neste lysbildene:</a:t>
            </a:r>
          </a:p>
          <a:p>
            <a:endParaRPr lang="nb-NO" sz="2000">
              <a:solidFill>
                <a:srgbClr val="17191A"/>
              </a:solidFill>
              <a:latin typeface="Merriweather Sans" pitchFamily="2" charset="77"/>
            </a:endParaRPr>
          </a:p>
        </p:txBody>
      </p:sp>
      <p:pic>
        <p:nvPicPr>
          <p:cNvPr id="6" name="Bilde 5" descr="Et bilde som inneholder tekst, sky, himmel, skip&#10;&#10;KI-generert innhold kan være feil.">
            <a:extLst>
              <a:ext uri="{FF2B5EF4-FFF2-40B4-BE49-F238E27FC236}">
                <a16:creationId xmlns:a16="http://schemas.microsoft.com/office/drawing/2014/main" id="{5F339A3D-7AE6-EEFB-BF7D-D0E6DE8B14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231" y="365125"/>
            <a:ext cx="4250395" cy="590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33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8C11B6E-E5C6-B59F-51A8-7776CA910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2601"/>
            <a:ext cx="10722429" cy="6010275"/>
          </a:xfrm>
        </p:spPr>
        <p:txBody>
          <a:bodyPr>
            <a:normAutofit lnSpcReduction="10000"/>
          </a:bodyPr>
          <a:lstStyle/>
          <a:p>
            <a:pPr>
              <a:lnSpc>
                <a:spcPct val="116000"/>
              </a:lnSpc>
              <a:spcAft>
                <a:spcPts val="800"/>
              </a:spcAft>
              <a:buNone/>
            </a:pPr>
            <a:r>
              <a:rPr lang="nb-NO" sz="2000" b="1" dirty="0">
                <a:solidFill>
                  <a:srgbClr val="0C775D"/>
                </a:solidFill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Styret</a:t>
            </a:r>
          </a:p>
          <a:p>
            <a:pPr>
              <a:lnSpc>
                <a:spcPct val="116000"/>
              </a:lnSpc>
              <a:spcAft>
                <a:spcPts val="800"/>
              </a:spcAft>
              <a:buNone/>
            </a:pPr>
            <a:r>
              <a:rPr lang="nb-NO" sz="20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Fylkesstyret har holdt 13 styremøter, og har bestått av:</a:t>
            </a:r>
          </a:p>
          <a:p>
            <a:pPr>
              <a:lnSpc>
                <a:spcPct val="116000"/>
              </a:lnSpc>
              <a:spcAft>
                <a:spcPts val="800"/>
              </a:spcAft>
            </a:pPr>
            <a:r>
              <a:rPr lang="nb-NO" sz="20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Leder: Anne-Lise Mortensen	</a:t>
            </a:r>
          </a:p>
          <a:p>
            <a:pPr>
              <a:lnSpc>
                <a:spcPct val="116000"/>
              </a:lnSpc>
              <a:spcAft>
                <a:spcPts val="800"/>
              </a:spcAft>
            </a:pPr>
            <a:r>
              <a:rPr lang="nb-NO" sz="20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Styremedlemmer: Ivar Bjørklund, Ragnhild Enoksen, Per Inge </a:t>
            </a:r>
            <a:r>
              <a:rPr lang="nb-NO" sz="2000" dirty="0" err="1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Guneriussen</a:t>
            </a:r>
            <a:r>
              <a:rPr lang="nb-NO" sz="20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, Anne Nesbakken, Øyvind </a:t>
            </a:r>
            <a:r>
              <a:rPr lang="nb-NO" sz="2000" dirty="0" err="1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Ravna</a:t>
            </a:r>
            <a:r>
              <a:rPr lang="nb-NO" sz="20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, Benedicte Rørholt og </a:t>
            </a:r>
            <a:r>
              <a:rPr lang="nb-NO" sz="2000" dirty="0" err="1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Kimi</a:t>
            </a:r>
            <a:r>
              <a:rPr lang="nb-NO" sz="20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b-NO" sz="2000" dirty="0" err="1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Nie</a:t>
            </a:r>
            <a:r>
              <a:rPr lang="nb-NO" sz="20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-Nilssen (Natur og Ungdom)</a:t>
            </a:r>
          </a:p>
          <a:p>
            <a:pPr>
              <a:lnSpc>
                <a:spcPct val="116000"/>
              </a:lnSpc>
              <a:spcAft>
                <a:spcPts val="800"/>
              </a:spcAft>
            </a:pPr>
            <a:r>
              <a:rPr lang="nb-NO" sz="20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Varaer: Elisabeth </a:t>
            </a:r>
            <a:r>
              <a:rPr lang="nb-NO" sz="2000" dirty="0" err="1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Kjæreng</a:t>
            </a:r>
            <a:r>
              <a:rPr lang="nb-NO" sz="20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 og Barbara </a:t>
            </a:r>
            <a:r>
              <a:rPr lang="nb-NO" sz="2000" dirty="0" err="1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Wögele</a:t>
            </a:r>
            <a:endParaRPr lang="nb-NO" sz="2000" dirty="0">
              <a:latin typeface="Merriweather Sans" pitchFamily="2" charset="77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r>
              <a:rPr lang="nb-NO" sz="20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Kasserer: Pål </a:t>
            </a:r>
            <a:r>
              <a:rPr lang="nb-NO" sz="2000" dirty="0" err="1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Moddi</a:t>
            </a:r>
            <a:r>
              <a:rPr lang="nb-NO" sz="20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 Lue 01.01.24 – 30.06.24</a:t>
            </a:r>
            <a:br>
              <a:rPr lang="nb-NO" sz="20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nb-NO" sz="20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	           Fylkessekretær Kristin Dahl overtok 01.07.24</a:t>
            </a:r>
          </a:p>
          <a:p>
            <a:pPr>
              <a:lnSpc>
                <a:spcPct val="116000"/>
              </a:lnSpc>
              <a:spcAft>
                <a:spcPts val="800"/>
              </a:spcAft>
            </a:pPr>
            <a:r>
              <a:rPr lang="nb-NO" sz="20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Revisor:    Bjørnulf Alvheim</a:t>
            </a:r>
          </a:p>
          <a:p>
            <a:pPr marL="0" indent="0">
              <a:lnSpc>
                <a:spcPct val="116000"/>
              </a:lnSpc>
              <a:spcAft>
                <a:spcPts val="800"/>
              </a:spcAft>
              <a:buNone/>
            </a:pPr>
            <a:r>
              <a:rPr lang="nb-NO" sz="2000" b="1" dirty="0">
                <a:solidFill>
                  <a:srgbClr val="0C775D"/>
                </a:solidFill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Medlemmer</a:t>
            </a:r>
            <a:br>
              <a:rPr lang="nb-NO" sz="20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nb-NO" sz="20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Naturvernforbundet i Troms hadde pr 31.12.2024 1115 medlemmer. </a:t>
            </a:r>
            <a:br>
              <a:rPr lang="nb-NO" sz="20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nb-NO" sz="20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Dette er en økning på 83 medlemmer sammenlignet med 2023.</a:t>
            </a:r>
          </a:p>
          <a:p>
            <a:pPr>
              <a:lnSpc>
                <a:spcPct val="116000"/>
              </a:lnSpc>
              <a:spcAft>
                <a:spcPts val="800"/>
              </a:spcAft>
            </a:pPr>
            <a:endParaRPr lang="nb-NO" sz="2000" dirty="0">
              <a:latin typeface="Merriweather Sans" pitchFamily="2" charset="77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44FCCF8-62EE-0ED4-B181-FF540B8C7A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2219720"/>
              </p:ext>
            </p:extLst>
          </p:nvPr>
        </p:nvGraphicFramePr>
        <p:xfrm>
          <a:off x="2703285" y="301625"/>
          <a:ext cx="6785429" cy="48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344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3735C7-639A-A6CF-7C3D-0A346AC7AD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461ACA3-CD01-0592-EE88-B48235F359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3868239-E3A9-E16B-B72D-1AC9AA81F9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5" y="0"/>
            <a:ext cx="12400722" cy="685800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34659CB9-DFA1-E8CA-9DCA-2EA47504D85B}"/>
              </a:ext>
            </a:extLst>
          </p:cNvPr>
          <p:cNvSpPr txBox="1"/>
          <p:nvPr/>
        </p:nvSpPr>
        <p:spPr>
          <a:xfrm>
            <a:off x="2067339" y="556591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16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D9A4223-7252-5DE3-53A2-3D3EDC071661}"/>
              </a:ext>
            </a:extLst>
          </p:cNvPr>
          <p:cNvSpPr txBox="1"/>
          <p:nvPr/>
        </p:nvSpPr>
        <p:spPr>
          <a:xfrm>
            <a:off x="6215270" y="386963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26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11E99987-5440-48FE-6291-C0B211A2566C}"/>
              </a:ext>
            </a:extLst>
          </p:cNvPr>
          <p:cNvSpPr txBox="1"/>
          <p:nvPr/>
        </p:nvSpPr>
        <p:spPr>
          <a:xfrm>
            <a:off x="4518991" y="5257800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8 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4929CB25-FEDB-7368-AB6E-5E55FF520FE0}"/>
              </a:ext>
            </a:extLst>
          </p:cNvPr>
          <p:cNvSpPr txBox="1"/>
          <p:nvPr/>
        </p:nvSpPr>
        <p:spPr>
          <a:xfrm>
            <a:off x="3511826" y="40543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3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F2D20D8-791C-9074-1FFB-19DB62887EC2}"/>
              </a:ext>
            </a:extLst>
          </p:cNvPr>
          <p:cNvSpPr txBox="1"/>
          <p:nvPr/>
        </p:nvSpPr>
        <p:spPr>
          <a:xfrm>
            <a:off x="1232452" y="5075583"/>
            <a:ext cx="559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112</a:t>
            </a:r>
            <a:endParaRPr lang="nb-NO" dirty="0">
              <a:solidFill>
                <a:schemeClr val="accent1"/>
              </a:solidFill>
            </a:endParaRPr>
          </a:p>
          <a:p>
            <a:r>
              <a:rPr lang="nb-NO" dirty="0">
                <a:solidFill>
                  <a:schemeClr val="accent1"/>
                </a:solidFill>
              </a:rPr>
              <a:t>(14)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61B4D30C-A52A-4E74-E7B9-A40301C3CC3D}"/>
              </a:ext>
            </a:extLst>
          </p:cNvPr>
          <p:cNvSpPr txBox="1"/>
          <p:nvPr/>
        </p:nvSpPr>
        <p:spPr>
          <a:xfrm>
            <a:off x="2276691" y="5075583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  <a:p>
            <a:endParaRPr dirty="0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E3611026-F964-C392-EF19-D774457232AB}"/>
              </a:ext>
            </a:extLst>
          </p:cNvPr>
          <p:cNvSpPr txBox="1"/>
          <p:nvPr/>
        </p:nvSpPr>
        <p:spPr>
          <a:xfrm>
            <a:off x="2344467" y="5196579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1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5B6B8976-2637-AF09-05CF-17AA5BCAAEDE}"/>
              </a:ext>
            </a:extLst>
          </p:cNvPr>
          <p:cNvSpPr txBox="1"/>
          <p:nvPr/>
        </p:nvSpPr>
        <p:spPr>
          <a:xfrm>
            <a:off x="6215270" y="1258956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16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916287B7-0C0A-337A-EA41-E75631F87D94}"/>
              </a:ext>
            </a:extLst>
          </p:cNvPr>
          <p:cNvSpPr txBox="1"/>
          <p:nvPr/>
        </p:nvSpPr>
        <p:spPr>
          <a:xfrm>
            <a:off x="728870" y="573563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10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135C8CD3-0A79-1AB3-06E5-09788EDAB449}"/>
              </a:ext>
            </a:extLst>
          </p:cNvPr>
          <p:cNvSpPr txBox="1"/>
          <p:nvPr/>
        </p:nvSpPr>
        <p:spPr>
          <a:xfrm>
            <a:off x="11065565" y="22926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10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9C0D1C03-117D-CD63-AD90-553CDDF9E8C7}"/>
              </a:ext>
            </a:extLst>
          </p:cNvPr>
          <p:cNvSpPr txBox="1"/>
          <p:nvPr/>
        </p:nvSpPr>
        <p:spPr>
          <a:xfrm>
            <a:off x="8706678" y="3048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9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405734F7-813B-498C-DA2A-8A83CE3FD884}"/>
              </a:ext>
            </a:extLst>
          </p:cNvPr>
          <p:cNvSpPr txBox="1"/>
          <p:nvPr/>
        </p:nvSpPr>
        <p:spPr>
          <a:xfrm>
            <a:off x="3813512" y="55659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0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91C91279-9A12-C7A2-C4C3-D0C2C6CA1F89}"/>
              </a:ext>
            </a:extLst>
          </p:cNvPr>
          <p:cNvSpPr txBox="1"/>
          <p:nvPr/>
        </p:nvSpPr>
        <p:spPr>
          <a:xfrm>
            <a:off x="7368209" y="1628288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10 </a:t>
            </a:r>
            <a:r>
              <a:rPr lang="nb-NO" dirty="0">
                <a:solidFill>
                  <a:schemeClr val="accent1"/>
                </a:solidFill>
              </a:rPr>
              <a:t>(1)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C1BC9ED3-2B1C-2270-86D0-CC40EA41267F}"/>
              </a:ext>
            </a:extLst>
          </p:cNvPr>
          <p:cNvSpPr txBox="1"/>
          <p:nvPr/>
        </p:nvSpPr>
        <p:spPr>
          <a:xfrm>
            <a:off x="6440557" y="4823791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29 </a:t>
            </a:r>
            <a:r>
              <a:rPr lang="nb-NO" dirty="0">
                <a:solidFill>
                  <a:schemeClr val="accent1"/>
                </a:solidFill>
              </a:rPr>
              <a:t>(5)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3657F68B-8876-B44B-8F53-3E3FBCCD5C29}"/>
              </a:ext>
            </a:extLst>
          </p:cNvPr>
          <p:cNvSpPr txBox="1"/>
          <p:nvPr/>
        </p:nvSpPr>
        <p:spPr>
          <a:xfrm>
            <a:off x="9660195" y="3124201"/>
            <a:ext cx="2291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79+1/Kvænangen</a:t>
            </a:r>
          </a:p>
          <a:p>
            <a:r>
              <a:rPr lang="nb-NO" dirty="0">
                <a:solidFill>
                  <a:srgbClr val="FF0000"/>
                </a:solidFill>
              </a:rPr>
              <a:t>           </a:t>
            </a:r>
            <a:r>
              <a:rPr lang="nb-NO" dirty="0">
                <a:solidFill>
                  <a:schemeClr val="accent1"/>
                </a:solidFill>
              </a:rPr>
              <a:t>(5)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2D13EA9E-046B-6979-AE60-276DAE8FD46B}"/>
              </a:ext>
            </a:extLst>
          </p:cNvPr>
          <p:cNvSpPr txBox="1"/>
          <p:nvPr/>
        </p:nvSpPr>
        <p:spPr>
          <a:xfrm>
            <a:off x="3813512" y="461175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13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C19C23D7-81AC-1BCD-7FA3-939159E31A17}"/>
              </a:ext>
            </a:extLst>
          </p:cNvPr>
          <p:cNvSpPr txBox="1"/>
          <p:nvPr/>
        </p:nvSpPr>
        <p:spPr>
          <a:xfrm>
            <a:off x="2646154" y="3048000"/>
            <a:ext cx="1972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68+3/Tromsø</a:t>
            </a:r>
          </a:p>
          <a:p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>
                <a:solidFill>
                  <a:schemeClr val="accent1"/>
                </a:solidFill>
              </a:rPr>
              <a:t>(5)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F29FE4E9-F4BE-CAC7-8E33-61E2533B3E78}"/>
              </a:ext>
            </a:extLst>
          </p:cNvPr>
          <p:cNvSpPr txBox="1"/>
          <p:nvPr/>
        </p:nvSpPr>
        <p:spPr>
          <a:xfrm>
            <a:off x="8309113" y="4108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4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2DE014BF-CE45-491A-7FF9-E3785FEA35CC}"/>
              </a:ext>
            </a:extLst>
          </p:cNvPr>
          <p:cNvSpPr txBox="1"/>
          <p:nvPr/>
        </p:nvSpPr>
        <p:spPr>
          <a:xfrm>
            <a:off x="7779026" y="38696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7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E9EAD702-9365-ACE1-06B2-DCD85A787A1B}"/>
              </a:ext>
            </a:extLst>
          </p:cNvPr>
          <p:cNvSpPr txBox="1"/>
          <p:nvPr/>
        </p:nvSpPr>
        <p:spPr>
          <a:xfrm>
            <a:off x="3936713" y="4238967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16 </a:t>
            </a:r>
            <a:r>
              <a:rPr lang="nb-NO" dirty="0">
                <a:solidFill>
                  <a:schemeClr val="accent1"/>
                </a:solidFill>
              </a:rPr>
              <a:t>(2)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81023CB3-CA8F-603C-F785-D634CB6D3B64}"/>
              </a:ext>
            </a:extLst>
          </p:cNvPr>
          <p:cNvSpPr txBox="1"/>
          <p:nvPr/>
        </p:nvSpPr>
        <p:spPr>
          <a:xfrm>
            <a:off x="5707626" y="2292626"/>
            <a:ext cx="1715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686+1/Oslo</a:t>
            </a:r>
            <a:r>
              <a:rPr lang="nb-NO" dirty="0"/>
              <a:t> </a:t>
            </a:r>
            <a:endParaRPr lang="nb-NO" dirty="0">
              <a:solidFill>
                <a:schemeClr val="accent1"/>
              </a:solidFill>
            </a:endParaRPr>
          </a:p>
          <a:p>
            <a:r>
              <a:rPr lang="nb-NO" dirty="0">
                <a:solidFill>
                  <a:schemeClr val="accent1"/>
                </a:solidFill>
              </a:rPr>
              <a:t>(63)</a:t>
            </a:r>
          </a:p>
        </p:txBody>
      </p:sp>
      <p:pic>
        <p:nvPicPr>
          <p:cNvPr id="39" name="Bilde 38">
            <a:extLst>
              <a:ext uri="{FF2B5EF4-FFF2-40B4-BE49-F238E27FC236}">
                <a16:creationId xmlns:a16="http://schemas.microsoft.com/office/drawing/2014/main" id="{F4FA4293-5C2B-E932-E735-5ACB3FA4BC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5" y="0"/>
            <a:ext cx="2461422" cy="2738583"/>
          </a:xfrm>
          <a:prstGeom prst="rect">
            <a:avLst/>
          </a:prstGeom>
        </p:spPr>
      </p:pic>
      <p:sp>
        <p:nvSpPr>
          <p:cNvPr id="40" name="TekstSylinder 39">
            <a:extLst>
              <a:ext uri="{FF2B5EF4-FFF2-40B4-BE49-F238E27FC236}">
                <a16:creationId xmlns:a16="http://schemas.microsoft.com/office/drawing/2014/main" id="{CACD1D74-6B7C-86DB-5CA4-22088A5319DE}"/>
              </a:ext>
            </a:extLst>
          </p:cNvPr>
          <p:cNvSpPr txBox="1"/>
          <p:nvPr/>
        </p:nvSpPr>
        <p:spPr>
          <a:xfrm>
            <a:off x="1099113" y="889624"/>
            <a:ext cx="23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6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41" name="TekstSylinder 40">
            <a:extLst>
              <a:ext uri="{FF2B5EF4-FFF2-40B4-BE49-F238E27FC236}">
                <a16:creationId xmlns:a16="http://schemas.microsoft.com/office/drawing/2014/main" id="{AC304F51-85E8-518B-85A4-D986BE7C21DD}"/>
              </a:ext>
            </a:extLst>
          </p:cNvPr>
          <p:cNvSpPr txBox="1"/>
          <p:nvPr/>
        </p:nvSpPr>
        <p:spPr>
          <a:xfrm>
            <a:off x="3207026" y="56271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4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42" name="TekstSylinder 41">
            <a:extLst>
              <a:ext uri="{FF2B5EF4-FFF2-40B4-BE49-F238E27FC236}">
                <a16:creationId xmlns:a16="http://schemas.microsoft.com/office/drawing/2014/main" id="{3903CA13-1FF2-CBFE-A0E0-5FD4C048A091}"/>
              </a:ext>
            </a:extLst>
          </p:cNvPr>
          <p:cNvSpPr txBox="1"/>
          <p:nvPr/>
        </p:nvSpPr>
        <p:spPr>
          <a:xfrm>
            <a:off x="8799443" y="5735637"/>
            <a:ext cx="27983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Medlemmer  pr. 04.04.2025</a:t>
            </a:r>
          </a:p>
          <a:p>
            <a:endParaRPr lang="nb-NO" dirty="0">
              <a:solidFill>
                <a:schemeClr val="accent1"/>
              </a:solidFill>
            </a:endParaRPr>
          </a:p>
          <a:p>
            <a:endParaRPr dirty="0">
              <a:solidFill>
                <a:srgbClr val="FF0000"/>
              </a:solidFill>
            </a:endParaRPr>
          </a:p>
        </p:txBody>
      </p:sp>
      <p:sp>
        <p:nvSpPr>
          <p:cNvPr id="43" name="TekstSylinder 42">
            <a:extLst>
              <a:ext uri="{FF2B5EF4-FFF2-40B4-BE49-F238E27FC236}">
                <a16:creationId xmlns:a16="http://schemas.microsoft.com/office/drawing/2014/main" id="{28F83FFA-8DAE-5483-B754-296DE33187BA}"/>
              </a:ext>
            </a:extLst>
          </p:cNvPr>
          <p:cNvSpPr txBox="1"/>
          <p:nvPr/>
        </p:nvSpPr>
        <p:spPr>
          <a:xfrm>
            <a:off x="8799443" y="5968376"/>
            <a:ext cx="2780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accent1"/>
                </a:solidFill>
              </a:rPr>
              <a:t>Miljøagenter pr. 04.04.2025</a:t>
            </a:r>
            <a:endParaRPr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602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AAC5374-6048-8571-C3EF-D17F499A0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27" y="1018904"/>
            <a:ext cx="6072051" cy="5324869"/>
          </a:xfrm>
        </p:spPr>
        <p:txBody>
          <a:bodyPr>
            <a:normAutofit/>
          </a:bodyPr>
          <a:lstStyle/>
          <a:p>
            <a:pPr marL="0" indent="0">
              <a:lnSpc>
                <a:spcPct val="116000"/>
              </a:lnSpc>
              <a:spcAft>
                <a:spcPts val="800"/>
              </a:spcAft>
              <a:buNone/>
            </a:pPr>
            <a:r>
              <a:rPr lang="nb-NO" sz="2000" b="1" dirty="0">
                <a:solidFill>
                  <a:srgbClr val="0C775D"/>
                </a:solidFill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Prioriterte saker</a:t>
            </a:r>
            <a:br>
              <a:rPr lang="nb-NO" sz="2000" b="1" dirty="0">
                <a:solidFill>
                  <a:srgbClr val="0C775D"/>
                </a:solidFill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nb-NO" sz="20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Årsmøtet vedtok at vi i 2024 skulle ha hovedfokus på følgende saker:</a:t>
            </a:r>
            <a:endParaRPr lang="nb-NO" sz="20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6000"/>
              </a:lnSpc>
            </a:pPr>
            <a:r>
              <a:rPr lang="nb-NO" sz="2000" i="1" dirty="0">
                <a:latin typeface="Merriweather Sans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Vern om naturarven, arbeide mot naturskadelige inngrep og fremme bærekraftig bruk av naturen.</a:t>
            </a:r>
            <a:endParaRPr lang="nb-NO" sz="2000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6000"/>
              </a:lnSpc>
            </a:pPr>
            <a:r>
              <a:rPr lang="nb-NO" sz="2000" i="1" dirty="0">
                <a:latin typeface="Merriweather Sans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Arbeide mot miljøskadelige oppdrettsprosjekter i Troms, og fremme miljøvennlige løsninger.</a:t>
            </a:r>
            <a:endParaRPr lang="nb-NO" sz="2000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r>
              <a:rPr lang="nb-NO" sz="2000" i="1" dirty="0">
                <a:latin typeface="Merriweather Sans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Styrke organisasjonen med flere lokallag, flere aktive medlemmer og øke samarbeidet mellom lokallagene.</a:t>
            </a:r>
            <a:endParaRPr lang="nb-NO" sz="20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" name="Bilde 9" descr="Et bilde som inneholder utendørs, himmel, natt, astronomi&#10;&#10;KI-generert innhold kan være feil.">
            <a:extLst>
              <a:ext uri="{FF2B5EF4-FFF2-40B4-BE49-F238E27FC236}">
                <a16:creationId xmlns:a16="http://schemas.microsoft.com/office/drawing/2014/main" id="{2C82EF1C-B282-E982-6017-FA65CBA642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8722" y="0"/>
            <a:ext cx="4573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65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701407C-9C6C-DA37-7297-135AE8155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53962"/>
            <a:ext cx="6649484" cy="5996039"/>
          </a:xfrm>
        </p:spPr>
        <p:txBody>
          <a:bodyPr>
            <a:noAutofit/>
          </a:bodyPr>
          <a:lstStyle/>
          <a:p>
            <a:pPr>
              <a:lnSpc>
                <a:spcPct val="116000"/>
              </a:lnSpc>
              <a:spcAft>
                <a:spcPts val="800"/>
              </a:spcAft>
              <a:buNone/>
            </a:pPr>
            <a:r>
              <a:rPr lang="nb-NO" sz="2000" b="1">
                <a:solidFill>
                  <a:srgbClr val="0C775D"/>
                </a:solidFill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Utvalg og råd</a:t>
            </a:r>
            <a:endParaRPr lang="nb-NO" sz="200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6000"/>
              </a:lnSpc>
            </a:pPr>
            <a:r>
              <a:rPr lang="nb-NO" sz="1800" i="1">
                <a:latin typeface="Merriweather Sans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Landsstyrerepresentant</a:t>
            </a:r>
            <a:r>
              <a:rPr lang="nb-NO" sz="1800">
                <a:latin typeface="Merriweather Sans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: Anne-Lise Mortensen. </a:t>
            </a:r>
            <a:br>
              <a:rPr lang="nb-NO" sz="1800">
                <a:latin typeface="Merriweather Sans" pitchFamily="2" charset="77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nb-NO" sz="1800">
                <a:latin typeface="Merriweather Sans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Vara: Anne Nesbakken</a:t>
            </a:r>
            <a:endParaRPr lang="nb-NO" sz="180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6000"/>
              </a:lnSpc>
            </a:pPr>
            <a:r>
              <a:rPr lang="nb-NO" sz="1800" i="1">
                <a:latin typeface="Merriweather Sans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Styrerepresentant i Forum for natur og friluftsliv Troms</a:t>
            </a:r>
            <a:r>
              <a:rPr lang="nb-NO" sz="1800">
                <a:latin typeface="Merriweather Sans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: Per Inge </a:t>
            </a:r>
            <a:r>
              <a:rPr lang="nb-NO" sz="1800" err="1">
                <a:latin typeface="Merriweather Sans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Guneriussen</a:t>
            </a:r>
            <a:r>
              <a:rPr lang="nb-NO" sz="1800">
                <a:latin typeface="Merriweather Sans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. Vara: Anne-Lise Mortensen</a:t>
            </a:r>
            <a:endParaRPr lang="nb-NO" sz="180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6000"/>
              </a:lnSpc>
            </a:pPr>
            <a:r>
              <a:rPr lang="nb-NO" sz="1800" i="1">
                <a:latin typeface="Merriweather Sans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Styrerepresentant i Vårt Hav Troms og Finnmark: </a:t>
            </a:r>
            <a:br>
              <a:rPr lang="nb-NO" sz="1800">
                <a:latin typeface="Merriweather Sans" pitchFamily="2" charset="77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nb-NO" sz="1800">
                <a:latin typeface="Merriweather Sans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Anne-Lise Mortensen</a:t>
            </a:r>
            <a:endParaRPr lang="nb-NO" sz="180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6000"/>
              </a:lnSpc>
            </a:pPr>
            <a:r>
              <a:rPr lang="nb-NO" sz="1800" i="1">
                <a:latin typeface="Merriweather Sans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Energiutvalget i Naturvernforbundet</a:t>
            </a:r>
            <a:r>
              <a:rPr lang="nb-NO" sz="1800">
                <a:latin typeface="Merriweather Sans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: Christine Myrseth</a:t>
            </a:r>
            <a:endParaRPr lang="nb-NO" sz="180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</a:pPr>
            <a:r>
              <a:rPr lang="nb-NO" sz="1800" i="1" err="1">
                <a:latin typeface="Merriweather Sans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Vassdragvernutvalget</a:t>
            </a:r>
            <a:r>
              <a:rPr lang="nb-NO" sz="1800" i="1">
                <a:latin typeface="Merriweather Sans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 i Naturvernforbundet</a:t>
            </a:r>
            <a:r>
              <a:rPr lang="nb-NO" sz="1800">
                <a:latin typeface="Merriweather Sans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br>
              <a:rPr lang="nb-NO" sz="1800">
                <a:latin typeface="Merriweather Sans" pitchFamily="2" charset="77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nb-NO" sz="1800">
                <a:latin typeface="Merriweather Sans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Christine Myrseth </a:t>
            </a:r>
            <a:endParaRPr lang="nb-NO" sz="180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r>
              <a:rPr lang="nb-NO" sz="1800" i="1">
                <a:latin typeface="Merriweather Sans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Fiske- og oppdrettsutvalget i Naturvernforbundet</a:t>
            </a:r>
            <a:r>
              <a:rPr lang="nb-NO" sz="1800">
                <a:latin typeface="Merriweather Sans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br>
              <a:rPr lang="nb-NO" sz="1800">
                <a:latin typeface="Merriweather Sans" pitchFamily="2" charset="77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nb-NO" sz="1800">
                <a:latin typeface="Merriweather Sans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Christine Myrseth</a:t>
            </a:r>
            <a:endParaRPr lang="nb-NO" sz="180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nb-NO" sz="1800" i="1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NNV Troms representant i Jon Arne Jørstads minnefond</a:t>
            </a:r>
            <a:r>
              <a:rPr lang="nb-NO" sz="180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: Varaer Anne-Lise Mortensen og Per Inge </a:t>
            </a:r>
            <a:r>
              <a:rPr lang="nb-NO" sz="1800" err="1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Guneriussen</a:t>
            </a:r>
            <a:r>
              <a:rPr lang="nb-NO" sz="1800"/>
              <a:t> </a:t>
            </a:r>
          </a:p>
        </p:txBody>
      </p:sp>
      <p:pic>
        <p:nvPicPr>
          <p:cNvPr id="7" name="Bilde 6" descr="Et bilde som inneholder landskap, utendørs, himmel, natur&#10;&#10;KI-generert innhold kan være feil.">
            <a:extLst>
              <a:ext uri="{FF2B5EF4-FFF2-40B4-BE49-F238E27FC236}">
                <a16:creationId xmlns:a16="http://schemas.microsoft.com/office/drawing/2014/main" id="{6897A1B2-ACE4-1922-22E4-11C63B845C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2237" y="306707"/>
            <a:ext cx="4592199" cy="3444149"/>
          </a:xfrm>
          <a:prstGeom prst="rect">
            <a:avLst/>
          </a:prstGeom>
        </p:spPr>
      </p:pic>
      <p:pic>
        <p:nvPicPr>
          <p:cNvPr id="9" name="Bilde 8" descr="Et bilde som inneholder utendørs, landskap, sky, gress&#10;&#10;KI-generert innhold kan være feil.">
            <a:extLst>
              <a:ext uri="{FF2B5EF4-FFF2-40B4-BE49-F238E27FC236}">
                <a16:creationId xmlns:a16="http://schemas.microsoft.com/office/drawing/2014/main" id="{642BC316-BD8F-EE8E-34DB-A8233D857DF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7685" y="3967285"/>
            <a:ext cx="4592199" cy="257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97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2F4C7F5-88D5-4924-4FE6-59B782D52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4951"/>
            <a:ext cx="10515600" cy="6035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b="1" dirty="0">
                <a:solidFill>
                  <a:srgbClr val="0C775D"/>
                </a:solidFill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Miljøpolitisk og organisatorisk arbeid i 2024</a:t>
            </a:r>
          </a:p>
          <a:p>
            <a:pPr>
              <a:lnSpc>
                <a:spcPct val="100000"/>
              </a:lnSpc>
            </a:pPr>
            <a:r>
              <a:rPr lang="nb-NO" sz="20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NNV Troms har levert 7 egne høringsuttalelser og brev</a:t>
            </a:r>
          </a:p>
          <a:p>
            <a:pPr>
              <a:lnSpc>
                <a:spcPct val="100000"/>
              </a:lnSpc>
            </a:pPr>
            <a:r>
              <a:rPr lang="nb-NO" sz="20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NNV Troms har fått publisert 4 leserinnlegg i media</a:t>
            </a:r>
          </a:p>
          <a:p>
            <a:pPr marL="0" indent="0">
              <a:lnSpc>
                <a:spcPct val="100000"/>
              </a:lnSpc>
              <a:buNone/>
            </a:pPr>
            <a:endParaRPr lang="nb-NO" sz="1400" i="1" dirty="0">
              <a:latin typeface="Merriweather Sans" pitchFamily="2" charset="77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nb-NO" sz="16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nb-NO" sz="16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nb-NO" sz="16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nb-NO" sz="16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nb-NO" sz="16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nb-NO" sz="16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nb-NO" sz="16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nb-NO" sz="16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nb-NO" sz="16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nb-NO" sz="16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nb-NO" sz="1400" dirty="0">
              <a:latin typeface="Merriweather Sans" pitchFamily="2" charset="77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nb-NO" sz="1400" dirty="0">
                <a:latin typeface="Merriweather Sans" pitchFamily="2" charset="77"/>
                <a:ea typeface="Aptos" panose="020B0004020202020204" pitchFamily="34" charset="0"/>
                <a:cs typeface="Arial" panose="020B0604020202020204" pitchFamily="34" charset="0"/>
              </a:rPr>
              <a:t> Høringsuttalelsene og leserinnleggene finner dere på vår nettside (forsiden)</a:t>
            </a:r>
          </a:p>
        </p:txBody>
      </p:sp>
      <p:pic>
        <p:nvPicPr>
          <p:cNvPr id="4" name="Bilde 3" descr="Et bilde som inneholder tekst, vann, innsjø, skjermbilde&#10;&#10;KI-generert innhold kan være feil.">
            <a:extLst>
              <a:ext uri="{FF2B5EF4-FFF2-40B4-BE49-F238E27FC236}">
                <a16:creationId xmlns:a16="http://schemas.microsoft.com/office/drawing/2014/main" id="{6E9A8932-B847-7AF4-2F7A-AF394B0764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79" y="2089169"/>
            <a:ext cx="2265829" cy="3027075"/>
          </a:xfrm>
          <a:prstGeom prst="rect">
            <a:avLst/>
          </a:prstGeom>
        </p:spPr>
      </p:pic>
      <p:pic>
        <p:nvPicPr>
          <p:cNvPr id="6" name="Bilde 5" descr="Et bilde som inneholder tekst, Menneskeansikt, smil, person&#10;&#10;KI-generert innhold kan være feil.">
            <a:extLst>
              <a:ext uri="{FF2B5EF4-FFF2-40B4-BE49-F238E27FC236}">
                <a16:creationId xmlns:a16="http://schemas.microsoft.com/office/drawing/2014/main" id="{60FF0C47-4086-43DA-D773-706D0EFFE1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7918" y="2033194"/>
            <a:ext cx="2420981" cy="3139027"/>
          </a:xfrm>
          <a:prstGeom prst="rect">
            <a:avLst/>
          </a:prstGeom>
        </p:spPr>
      </p:pic>
      <p:pic>
        <p:nvPicPr>
          <p:cNvPr id="10" name="Bilde 9" descr="Et bilde som inneholder tekst, person, skjermbilde&#10;&#10;KI-generert innhold kan være feil.">
            <a:extLst>
              <a:ext uri="{FF2B5EF4-FFF2-40B4-BE49-F238E27FC236}">
                <a16:creationId xmlns:a16="http://schemas.microsoft.com/office/drawing/2014/main" id="{F554714C-C797-79DC-39F5-79C9DAD9A36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2156"/>
          <a:stretch/>
        </p:blipFill>
        <p:spPr>
          <a:xfrm>
            <a:off x="8557582" y="2191057"/>
            <a:ext cx="3184839" cy="3272648"/>
          </a:xfrm>
          <a:prstGeom prst="rect">
            <a:avLst/>
          </a:prstGeom>
        </p:spPr>
      </p:pic>
      <p:pic>
        <p:nvPicPr>
          <p:cNvPr id="2" name="Bilde 1" descr="Et bilde som inneholder tekst, avis, konstruksjon, Utgivelse&#10;&#10;KI-generert innhold kan være feil.">
            <a:extLst>
              <a:ext uri="{FF2B5EF4-FFF2-40B4-BE49-F238E27FC236}">
                <a16:creationId xmlns:a16="http://schemas.microsoft.com/office/drawing/2014/main" id="{90FA299B-CC1A-3F92-0C85-2A9BBEDEEFF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154" y="2191057"/>
            <a:ext cx="2668173" cy="313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6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1118</TotalTime>
  <Words>1567</Words>
  <Application>Microsoft Macintosh PowerPoint</Application>
  <PresentationFormat>Widescreen</PresentationFormat>
  <Paragraphs>163</Paragraphs>
  <Slides>26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26</vt:i4>
      </vt:variant>
    </vt:vector>
  </HeadingPairs>
  <TitlesOfParts>
    <vt:vector size="31" baseType="lpstr">
      <vt:lpstr>Aptos</vt:lpstr>
      <vt:lpstr>Aptos Display</vt:lpstr>
      <vt:lpstr>Arial</vt:lpstr>
      <vt:lpstr>Merriweather Sans</vt:lpstr>
      <vt:lpstr>Office-tema</vt:lpstr>
      <vt:lpstr>Årsmøte 2025</vt:lpstr>
      <vt:lpstr>Sak 1: Valg av møteleder, referent og protokollunderskrivere </vt:lpstr>
      <vt:lpstr>Sak 2: Godkjenning av innkalling og dagsorden</vt:lpstr>
      <vt:lpstr>Sak 3: Styrets årsmelding 2024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Fylkessekretær timebruk (50% stilling)</vt:lpstr>
      <vt:lpstr>Sak 5: Innmeldte saker</vt:lpstr>
      <vt:lpstr>Sak 6: Aktivitetsplan 2025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Sak 8: Valg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Kristin Dahl</dc:creator>
  <cp:lastModifiedBy>Kristin Dahl</cp:lastModifiedBy>
  <cp:revision>8</cp:revision>
  <cp:lastPrinted>2025-04-03T12:30:48Z</cp:lastPrinted>
  <dcterms:created xsi:type="dcterms:W3CDTF">2025-03-24T09:35:10Z</dcterms:created>
  <dcterms:modified xsi:type="dcterms:W3CDTF">2025-04-09T20:43:14Z</dcterms:modified>
</cp:coreProperties>
</file>